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6" r:id="rId4"/>
  </p:sldMasterIdLst>
  <p:notesMasterIdLst>
    <p:notesMasterId r:id="rId14"/>
  </p:notesMasterIdLst>
  <p:handoutMasterIdLst>
    <p:handoutMasterId r:id="rId15"/>
  </p:handoutMasterIdLst>
  <p:sldIdLst>
    <p:sldId id="472" r:id="rId5"/>
    <p:sldId id="476" r:id="rId6"/>
    <p:sldId id="731" r:id="rId7"/>
    <p:sldId id="748" r:id="rId8"/>
    <p:sldId id="733" r:id="rId9"/>
    <p:sldId id="728" r:id="rId10"/>
    <p:sldId id="751" r:id="rId11"/>
    <p:sldId id="730" r:id="rId12"/>
    <p:sldId id="530" r:id="rId13"/>
  </p:sldIdLst>
  <p:sldSz cx="12192000" cy="6858000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55" indent="15238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09" indent="30476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464" indent="4571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618" indent="6095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696" algn="l" defTabSz="12190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657235" algn="l" defTabSz="12190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4266773" algn="l" defTabSz="12190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876313" algn="l" defTabSz="12190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2A4F3B09-23CB-4FDF-A2D6-9E872E9EB8CA}">
          <p14:sldIdLst>
            <p14:sldId id="472"/>
            <p14:sldId id="476"/>
          </p14:sldIdLst>
        </p14:section>
        <p14:section name="Development" id="{D0B1F374-60A7-4844-9FB1-D1DA531E7C5C}">
          <p14:sldIdLst>
            <p14:sldId id="731"/>
            <p14:sldId id="748"/>
            <p14:sldId id="733"/>
            <p14:sldId id="728"/>
            <p14:sldId id="751"/>
            <p14:sldId id="730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Taviani" initials="ET" lastIdx="6" clrIdx="0">
    <p:extLst>
      <p:ext uri="{19B8F6BF-5375-455C-9EA6-DF929625EA0E}">
        <p15:presenceInfo xmlns:p15="http://schemas.microsoft.com/office/powerpoint/2012/main" userId="S::emma.taviani@res-group.com::6a774bba-3fea-46b8-87eb-a28d586756ed" providerId="AD"/>
      </p:ext>
    </p:extLst>
  </p:cmAuthor>
  <p:cmAuthor id="2" name="Tom Mactier" initials="TM" lastIdx="1" clrIdx="1">
    <p:extLst>
      <p:ext uri="{19B8F6BF-5375-455C-9EA6-DF929625EA0E}">
        <p15:presenceInfo xmlns:p15="http://schemas.microsoft.com/office/powerpoint/2012/main" userId="Tom Mact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25A"/>
    <a:srgbClr val="06014B"/>
    <a:srgbClr val="6A737B"/>
    <a:srgbClr val="CCECFF"/>
    <a:srgbClr val="00243A"/>
    <a:srgbClr val="001826"/>
    <a:srgbClr val="415719"/>
    <a:srgbClr val="DDECF2"/>
    <a:srgbClr val="0000CC"/>
    <a:srgbClr val="1C6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084F2-1011-4F8C-B124-D713CAE5153F}" v="36" dt="2022-06-30T06:47:01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67" d="100"/>
          <a:sy n="67" d="100"/>
        </p:scale>
        <p:origin x="5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36" y="1008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8907EE-02DA-48F7-89C6-650A70CF9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A640C-8D4A-4EA5-9900-83EA68885B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D97212-68C6-4004-A3A3-DF8AA4F8C319}" type="datetimeFigureOut">
              <a:rPr lang="en-US"/>
              <a:pPr>
                <a:defRPr/>
              </a:pPr>
              <a:t>7/29/2024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5CC61-0654-4327-A986-590A209320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C1C45-0F43-48C0-B002-C9B3D43E68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10BEB4-104C-48ED-94EB-37E4DD7317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EC3EFB0-BA73-456B-9B5F-DD38C5D8D7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2FDA0D-68A5-45FB-ACCD-D31E58A20D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64210CE-18C0-4DF9-AC28-F46979367E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22883CD0-1746-4C63-903F-6258CB6241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4553A76-C814-4FA7-B74A-72C53FD5AE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4FC98D9-37AA-4B45-9443-2C1146331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9B51DE-F790-4E09-8E4D-3BE6A6F8C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36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9B51DE-F790-4E09-8E4D-3BE6A6F8C8D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50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FF3C87-FE76-42D9-9142-C564F4CF7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026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B69DC-1CC0-482A-89FF-2DFF8DEDAD32}"/>
              </a:ext>
            </a:extLst>
          </p:cNvPr>
          <p:cNvSpPr/>
          <p:nvPr userDrawn="1"/>
        </p:nvSpPr>
        <p:spPr>
          <a:xfrm>
            <a:off x="0" y="0"/>
            <a:ext cx="12192000" cy="688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9B316B4-F95F-46EF-BBD7-327EF5DCE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8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0576"/>
            <a:ext cx="12192000" cy="6442824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8664336-6029-4680-89A4-7EC13A06EE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60D47BF-7870-490F-B3CF-67FA021E0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D5C3738-DB59-414F-BD16-0F02FBCF99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3080916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2CA380-68D3-4A64-BD07-79CB7720398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32CAF-E7A5-4198-865C-3178AA6C7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3E1E10-48A3-4037-B338-DEC39EED82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A7735E6-7488-495F-BAFB-2CF5032438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66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a field&#10;&#10;Description automatically generated with medium confidence">
            <a:extLst>
              <a:ext uri="{FF2B5EF4-FFF2-40B4-BE49-F238E27FC236}">
                <a16:creationId xmlns:a16="http://schemas.microsoft.com/office/drawing/2014/main" id="{1FE192ED-405F-4EDF-AA7A-2C31A96FBA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609599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4659425-0ECE-4947-8461-FE9BA72DFA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298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BAE42A6F-5986-4742-B9E6-CEB993B4F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452"/>
          <a:stretch/>
        </p:blipFill>
        <p:spPr>
          <a:xfrm>
            <a:off x="0" y="0"/>
            <a:ext cx="715985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1D8377-24E7-4EEF-BC9A-8EF63A9A09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320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DE0E0EC8-BFB6-4ED5-A645-95AAC388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30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27B86C-B69E-4339-A2B2-D6E4E2F6E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51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3CE5C5F0-5C1A-4DA5-A337-FBDBA446D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27B86C-B69E-4339-A2B2-D6E4E2F6E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2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sky, outdoor&#10;&#10;Description automatically generated">
            <a:extLst>
              <a:ext uri="{FF2B5EF4-FFF2-40B4-BE49-F238E27FC236}">
                <a16:creationId xmlns:a16="http://schemas.microsoft.com/office/drawing/2014/main" id="{4FA1E149-355E-443E-860F-BE7DE293F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49914" r="-17452"/>
          <a:stretch/>
        </p:blipFill>
        <p:spPr>
          <a:xfrm>
            <a:off x="3748645" y="1729389"/>
            <a:ext cx="5502233" cy="2639664"/>
          </a:xfrm>
          <a:prstGeom prst="rect">
            <a:avLst/>
          </a:prstGeom>
        </p:spPr>
      </p:pic>
      <p:pic>
        <p:nvPicPr>
          <p:cNvPr id="5" name="Picture 4" descr="A row of wind turbines&#10;&#10;Description automatically generated with medium confidence">
            <a:extLst>
              <a:ext uri="{FF2B5EF4-FFF2-40B4-BE49-F238E27FC236}">
                <a16:creationId xmlns:a16="http://schemas.microsoft.com/office/drawing/2014/main" id="{7490272A-1819-4ADD-B662-07574839C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r="17124"/>
          <a:stretch/>
        </p:blipFill>
        <p:spPr>
          <a:xfrm>
            <a:off x="-62541" y="1729390"/>
            <a:ext cx="3809872" cy="2639663"/>
          </a:xfrm>
          <a:prstGeom prst="rect">
            <a:avLst/>
          </a:prstGeom>
        </p:spPr>
      </p:pic>
      <p:pic>
        <p:nvPicPr>
          <p:cNvPr id="6" name="Picture 5" descr="A child wearing a helmet and goggles in a car&#10;&#10;Description automatically generated with low confidence">
            <a:extLst>
              <a:ext uri="{FF2B5EF4-FFF2-40B4-BE49-F238E27FC236}">
                <a16:creationId xmlns:a16="http://schemas.microsoft.com/office/drawing/2014/main" id="{B2F64832-9C40-4DA1-B549-8B85E9258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61" b="5313"/>
          <a:stretch/>
        </p:blipFill>
        <p:spPr>
          <a:xfrm>
            <a:off x="-34313" y="-1"/>
            <a:ext cx="3794831" cy="1742583"/>
          </a:xfrm>
          <a:prstGeom prst="rect">
            <a:avLst/>
          </a:prstGeom>
        </p:spPr>
      </p:pic>
      <p:pic>
        <p:nvPicPr>
          <p:cNvPr id="7" name="Picture 6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2C8A2697-8FB6-4E71-98B2-FCC89B4CD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2"/>
          <a:stretch/>
        </p:blipFill>
        <p:spPr>
          <a:xfrm>
            <a:off x="8431481" y="-49211"/>
            <a:ext cx="3775558" cy="4418265"/>
          </a:xfrm>
          <a:prstGeom prst="rect">
            <a:avLst/>
          </a:prstGeom>
        </p:spPr>
      </p:pic>
      <p:pic>
        <p:nvPicPr>
          <p:cNvPr id="8" name="Picture 7" descr="A picture containing sky, outdoor, ground, railroad&#10;&#10;Description automatically generated">
            <a:extLst>
              <a:ext uri="{FF2B5EF4-FFF2-40B4-BE49-F238E27FC236}">
                <a16:creationId xmlns:a16="http://schemas.microsoft.com/office/drawing/2014/main" id="{F8274485-611A-460C-B081-173AD0662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5" t="26110" b="9851"/>
          <a:stretch/>
        </p:blipFill>
        <p:spPr>
          <a:xfrm>
            <a:off x="3752999" y="0"/>
            <a:ext cx="4678480" cy="1742583"/>
          </a:xfrm>
          <a:prstGeom prst="rect">
            <a:avLst/>
          </a:prstGeom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01F0C1CC-2039-434D-848F-99CF90A6813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9369954"/>
              </p:ext>
            </p:extLst>
          </p:nvPr>
        </p:nvGraphicFramePr>
        <p:xfrm>
          <a:off x="15041" y="0"/>
          <a:ext cx="12191998" cy="436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3092123049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12139107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426040397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152198539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644454606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690368542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613274072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968555687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051532025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410028652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44097012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835110903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011827975"/>
                    </a:ext>
                  </a:extLst>
                </a:gridCol>
              </a:tblGrid>
              <a:tr h="8738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121302"/>
                  </a:ext>
                </a:extLst>
              </a:tr>
              <a:tr h="8738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58416"/>
                  </a:ext>
                </a:extLst>
              </a:tr>
              <a:tr h="873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887875"/>
                  </a:ext>
                </a:extLst>
              </a:tr>
              <a:tr h="873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192449"/>
                  </a:ext>
                </a:extLst>
              </a:tr>
              <a:tr h="87381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3106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FA6B9F2-3565-4EF0-A740-27985B6A96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5086129"/>
            <a:ext cx="8189913" cy="573088"/>
          </a:xfrm>
          <a:prstGeom prst="rect">
            <a:avLst/>
          </a:prstGeom>
        </p:spPr>
        <p:txBody>
          <a:bodyPr/>
          <a:lstStyle/>
          <a:p>
            <a:r>
              <a:rPr lang="en-GB" sz="3900" b="1" dirty="0">
                <a:solidFill>
                  <a:schemeClr val="bg2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Construction &amp; Asset Management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469FD65C-1083-494F-BE10-2312978F1D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919" y="4951080"/>
            <a:ext cx="1888366" cy="1416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BD3A87-08A0-4B7A-895F-861D48BF17DD}"/>
              </a:ext>
            </a:extLst>
          </p:cNvPr>
          <p:cNvSpPr txBox="1"/>
          <p:nvPr userDrawn="1"/>
        </p:nvSpPr>
        <p:spPr>
          <a:xfrm>
            <a:off x="649289" y="5715137"/>
            <a:ext cx="189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933227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4659425-0ECE-4947-8461-FE9BA72DF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FD27F-B9F2-43AE-AA46-D505835631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7319"/>
          <a:stretch/>
        </p:blipFill>
        <p:spPr>
          <a:xfrm>
            <a:off x="0" y="0"/>
            <a:ext cx="6542116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BF71684-5AF7-4F35-A9E8-EB30A767B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2375" y="448890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bg1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AFF560-D1A9-43AB-BE42-B773ED7D9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2374" y="741980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052916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38CDE4-8FBB-452B-B633-B9614074F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9" r="-7318"/>
          <a:stretch/>
        </p:blipFill>
        <p:spPr>
          <a:xfrm>
            <a:off x="5943600" y="0"/>
            <a:ext cx="6694516" cy="68580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AC916B3-3903-4FDF-8AA3-1429E68C14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4F82FAE-FD07-490B-BC98-D173C312D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633BF35-BDCE-49BB-9DF2-A639C1A732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748291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FFD27F-B9F2-43AE-AA46-D50583563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9884" y="0"/>
            <a:ext cx="654211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AC916B3-3903-4FDF-8AA3-1429E68C14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17C2AC9-21B9-42E9-98E9-2E189BDD83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B9ADCA3-0383-4D37-A23E-CED7907E24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025460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32CAF-E7A5-4198-865C-3178AA6C7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F3E1E10-48A3-4037-B338-DEC39EED82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8054197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A2EA9151-7C69-4536-804A-14A76F861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646" y="0"/>
            <a:ext cx="7530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AC916B3-3903-4FDF-8AA3-1429E68C14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B3DD0C8-7876-4FAC-B13F-70DB01114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6E97AD7-34DF-48B4-8442-B1D5A1328D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0286999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sunset, outdoor object&#10;&#10;Description automatically generated">
            <a:extLst>
              <a:ext uri="{FF2B5EF4-FFF2-40B4-BE49-F238E27FC236}">
                <a16:creationId xmlns:a16="http://schemas.microsoft.com/office/drawing/2014/main" id="{AF416302-D419-4D3E-8139-005E9CF5E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960" y="0"/>
            <a:ext cx="67967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AC916B3-3903-4FDF-8AA3-1429E68C14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B26F3B5-792F-4FA3-BB36-6CD12E3EAF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7CDDA4B-AED9-4FE0-A9C1-F49171FA3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290785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unset, day&#10;&#10;Description automatically generated">
            <a:extLst>
              <a:ext uri="{FF2B5EF4-FFF2-40B4-BE49-F238E27FC236}">
                <a16:creationId xmlns:a16="http://schemas.microsoft.com/office/drawing/2014/main" id="{0513811B-9800-4166-B2C7-F0D01BECF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8457" y="0"/>
            <a:ext cx="686354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AC916B3-3903-4FDF-8AA3-1429E68C14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3E706A1-7848-43F1-9329-EAEE35E07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6D3AB86-6C8E-43AD-9639-039F4F0E85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325961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DE0E0EC8-BFB6-4ED5-A645-95AAC3880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3035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E8A6E6-9257-4F30-805E-9A885F77F3B9}"/>
              </a:ext>
            </a:extLst>
          </p:cNvPr>
          <p:cNvSpPr/>
          <p:nvPr userDrawn="1"/>
        </p:nvSpPr>
        <p:spPr>
          <a:xfrm>
            <a:off x="6096000" y="0"/>
            <a:ext cx="609599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27B86C-B69E-4339-A2B2-D6E4E2F6E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C39A68D-93D5-4951-92E2-6A8138592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2375" y="448890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bg1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4650DF-7C79-4ABD-9F62-3C35ED59F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2374" y="741980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textf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753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E67C39-74AB-4F22-BB9C-2CBB3820E3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B3D2C79-C3D4-4383-A4D4-11FC77D02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40F7672-E86F-48FA-B928-646BF4748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7FCCA59-6CD0-4A90-A848-D8068C73F8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204366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ACD4C3AC-BBAD-4313-BA9F-622C51A6B6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149" y="632353"/>
            <a:ext cx="6776852" cy="623752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927FAB9-4D01-48EE-8EC5-87E489922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9C1F777-D0C3-48D3-AF85-C96E0B554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043070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onitor, image, picture frame, screenshot&#10;&#10;Description automatically generated">
            <a:extLst>
              <a:ext uri="{FF2B5EF4-FFF2-40B4-BE49-F238E27FC236}">
                <a16:creationId xmlns:a16="http://schemas.microsoft.com/office/drawing/2014/main" id="{17D9508A-3D2C-4FCE-84E6-64C2C7E50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887" y="645412"/>
            <a:ext cx="3944113" cy="6261124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98E5E00-464E-4890-B8C0-C63398675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2774991-F35A-4B41-B4E1-D7ED81F654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2433647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w of wind turbines&#10;&#10;Description automatically generated with low confidence">
            <a:extLst>
              <a:ext uri="{FF2B5EF4-FFF2-40B4-BE49-F238E27FC236}">
                <a16:creationId xmlns:a16="http://schemas.microsoft.com/office/drawing/2014/main" id="{41933E86-233B-4B32-9590-96E9DCED1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46"/>
          <a:stretch/>
        </p:blipFill>
        <p:spPr>
          <a:xfrm>
            <a:off x="-1" y="0"/>
            <a:ext cx="951636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70592-883A-4DBD-9963-01679A51C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965" y="0"/>
            <a:ext cx="7374036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60FB90-3EAA-43DB-ACE7-47DB01E4AB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AAC62B7-6948-4928-A33D-B80F86A58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F1D141-2FC7-4CF9-BA6C-959EA9537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767728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grass, sunset&#10;&#10;Description automatically generated">
            <a:extLst>
              <a:ext uri="{FF2B5EF4-FFF2-40B4-BE49-F238E27FC236}">
                <a16:creationId xmlns:a16="http://schemas.microsoft.com/office/drawing/2014/main" id="{13160D61-2B8A-4CBA-88E1-8E025C00E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81"/>
            <a:ext cx="12192000" cy="686365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60FB90-3EAA-43DB-ACE7-47DB01E4AB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AAC62B7-6948-4928-A33D-B80F86A58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F1D141-2FC7-4CF9-BA6C-959EA9537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404785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ind turbines&#10;&#10;Description automatically generated with low confidence">
            <a:extLst>
              <a:ext uri="{FF2B5EF4-FFF2-40B4-BE49-F238E27FC236}">
                <a16:creationId xmlns:a16="http://schemas.microsoft.com/office/drawing/2014/main" id="{336E436E-CF5F-4E6A-8428-C898CEEB5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60FB90-3EAA-43DB-ACE7-47DB01E4AB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AAC62B7-6948-4928-A33D-B80F86A58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F1D141-2FC7-4CF9-BA6C-959EA9537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0795820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670592-883A-4DBD-9963-01679A51CB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F60FB90-3EAA-43DB-ACE7-47DB01E4AB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AAC62B7-6948-4928-A33D-B80F86A58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551" y="463242"/>
            <a:ext cx="5889625" cy="36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chemeClr val="tx2"/>
                </a:solidFill>
                <a:latin typeface="+mj-lt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F1D141-2FC7-4CF9-BA6C-959EA9537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550" y="756332"/>
            <a:ext cx="5889625" cy="442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spc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 marL="457152" indent="0">
              <a:buNone/>
              <a:defRPr/>
            </a:lvl2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618925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B792422-3BD1-497D-863F-680D54D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415622"/>
            <a:ext cx="508000" cy="366183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6A737B"/>
                </a:solidFill>
                <a:latin typeface="+mj-lt"/>
              </a:defRPr>
            </a:lvl1pPr>
          </a:lstStyle>
          <a:p>
            <a:pPr>
              <a:defRPr/>
            </a:pPr>
            <a:fld id="{D781A3D0-94F4-433B-807F-7B6F6CFF0D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A95B5B8-7A9D-4BEE-80E6-9EA264CDD2DD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352" y="150860"/>
            <a:ext cx="630584" cy="2897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74" r:id="rId1"/>
    <p:sldLayoutId id="2147486417" r:id="rId2"/>
    <p:sldLayoutId id="2147486458" r:id="rId3"/>
    <p:sldLayoutId id="2147486465" r:id="rId4"/>
    <p:sldLayoutId id="2147486466" r:id="rId5"/>
    <p:sldLayoutId id="2147486477" r:id="rId6"/>
    <p:sldLayoutId id="2147486481" r:id="rId7"/>
    <p:sldLayoutId id="2147486482" r:id="rId8"/>
    <p:sldLayoutId id="2147486489" r:id="rId9"/>
    <p:sldLayoutId id="2147486376" r:id="rId10"/>
    <p:sldLayoutId id="2147486468" r:id="rId11"/>
    <p:sldLayoutId id="2147486456" r:id="rId12"/>
    <p:sldLayoutId id="2147486454" r:id="rId13"/>
    <p:sldLayoutId id="2147486457" r:id="rId14"/>
    <p:sldLayoutId id="2147486469" r:id="rId15"/>
    <p:sldLayoutId id="2147486478" r:id="rId16"/>
    <p:sldLayoutId id="2147486479" r:id="rId17"/>
    <p:sldLayoutId id="2147486480" r:id="rId18"/>
    <p:sldLayoutId id="2147486486" r:id="rId19"/>
    <p:sldLayoutId id="2147486485" r:id="rId20"/>
    <p:sldLayoutId id="2147486487" r:id="rId21"/>
    <p:sldLayoutId id="2147486488" r:id="rId22"/>
    <p:sldLayoutId id="2147486483" r:id="rId2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10" Type="http://schemas.openxmlformats.org/officeDocument/2006/relationships/image" Target="../media/image32.jpg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9E139B8-FCF1-4597-A803-2C5F14B93B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948" y="5035247"/>
            <a:ext cx="1700128" cy="1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41EEC-FFE2-4216-A2CE-36F058DD09CF}"/>
              </a:ext>
            </a:extLst>
          </p:cNvPr>
          <p:cNvSpPr txBox="1"/>
          <p:nvPr/>
        </p:nvSpPr>
        <p:spPr>
          <a:xfrm>
            <a:off x="477838" y="3258350"/>
            <a:ext cx="4732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chemeClr val="bg1"/>
                </a:solidFill>
                <a:latin typeface="Georgia" panose="02040502050405020303" pitchFamily="18" charset="0"/>
                <a:cs typeface="AngsanaUPC" panose="020B0502040204020203" pitchFamily="18" charset="-34"/>
              </a:rPr>
              <a:t>Barneys Reef Wind Farm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D45C5-4BDC-490D-A6DB-AEB7D4F39CB2}"/>
              </a:ext>
            </a:extLst>
          </p:cNvPr>
          <p:cNvSpPr txBox="1"/>
          <p:nvPr/>
        </p:nvSpPr>
        <p:spPr>
          <a:xfrm>
            <a:off x="649289" y="5715138"/>
            <a:ext cx="692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bg2"/>
                </a:solidFill>
                <a:latin typeface="+mn-lt"/>
              </a:rPr>
              <a:t>Community Consultative Committee meeting, July 2022</a:t>
            </a:r>
          </a:p>
        </p:txBody>
      </p:sp>
    </p:spTree>
    <p:extLst>
      <p:ext uri="{BB962C8B-B14F-4D97-AF65-F5344CB8AC3E}">
        <p14:creationId xmlns:p14="http://schemas.microsoft.com/office/powerpoint/2010/main" val="6914972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7FA839-75AE-41BC-863E-5EABFE4E356F}"/>
              </a:ext>
            </a:extLst>
          </p:cNvPr>
          <p:cNvSpPr txBox="1"/>
          <p:nvPr/>
        </p:nvSpPr>
        <p:spPr>
          <a:xfrm>
            <a:off x="6679741" y="469543"/>
            <a:ext cx="345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chemeClr val="bg1"/>
                </a:solidFill>
                <a:latin typeface="Georgia" panose="02040502050405020303" pitchFamily="18" charset="0"/>
                <a:cs typeface="AngsanaUPC" panose="020B0502040204020203" pitchFamily="18" charset="-34"/>
              </a:rPr>
              <a:t>Agenda</a:t>
            </a:r>
            <a:endParaRPr lang="en-AU" sz="3600" dirty="0">
              <a:solidFill>
                <a:schemeClr val="bg1"/>
              </a:solidFill>
              <a:latin typeface="Georgia" panose="02040502050405020303" pitchFamily="18" charset="0"/>
              <a:cs typeface="AngsanaUPC" panose="020B0502040204020203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895F5-7B16-425D-85EE-FAAF02EC5ABD}"/>
              </a:ext>
            </a:extLst>
          </p:cNvPr>
          <p:cNvSpPr txBox="1"/>
          <p:nvPr/>
        </p:nvSpPr>
        <p:spPr>
          <a:xfrm>
            <a:off x="6679741" y="1801497"/>
            <a:ext cx="5247652" cy="42849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latin typeface="+mn-lt"/>
              </a:rPr>
              <a:t>Project Update</a:t>
            </a:r>
          </a:p>
          <a:p>
            <a:pPr marL="79946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AU" dirty="0">
                <a:solidFill>
                  <a:schemeClr val="bg1"/>
                </a:solidFill>
                <a:latin typeface="+mn-lt"/>
              </a:rPr>
              <a:t>Project Progress</a:t>
            </a:r>
            <a:endParaRPr lang="en-AU">
              <a:solidFill>
                <a:schemeClr val="bg1"/>
              </a:solidFill>
              <a:latin typeface="+mn-lt"/>
            </a:endParaRPr>
          </a:p>
          <a:p>
            <a:pPr marL="79946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AU" dirty="0">
                <a:solidFill>
                  <a:schemeClr val="bg1"/>
                </a:solidFill>
                <a:latin typeface="+mn-lt"/>
              </a:rPr>
              <a:t>Layout</a:t>
            </a:r>
            <a:endParaRPr lang="en-AU">
              <a:solidFill>
                <a:schemeClr val="bg1"/>
              </a:solidFill>
              <a:latin typeface="+mn-lt"/>
            </a:endParaRPr>
          </a:p>
          <a:p>
            <a:pPr marL="79946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AU" dirty="0">
                <a:solidFill>
                  <a:schemeClr val="bg1"/>
                </a:solidFill>
                <a:latin typeface="+mn-lt"/>
              </a:rPr>
              <a:t>Project Timeline</a:t>
            </a:r>
            <a:endParaRPr lang="en-AU">
              <a:solidFill>
                <a:schemeClr val="bg1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latin typeface="+mn-lt"/>
              </a:rPr>
              <a:t>Community Consultation</a:t>
            </a:r>
          </a:p>
          <a:p>
            <a:pPr marL="79946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AU" dirty="0">
                <a:solidFill>
                  <a:schemeClr val="bg1"/>
                </a:solidFill>
                <a:latin typeface="+mn-lt"/>
              </a:rPr>
              <a:t>Ongoing </a:t>
            </a:r>
            <a:r>
              <a:rPr lang="en-AU">
                <a:solidFill>
                  <a:schemeClr val="bg1"/>
                </a:solidFill>
                <a:latin typeface="+mn-lt"/>
              </a:rPr>
              <a:t>Activities</a:t>
            </a:r>
          </a:p>
          <a:p>
            <a:pPr marL="799465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AU" dirty="0">
                <a:solidFill>
                  <a:schemeClr val="bg1"/>
                </a:solidFill>
                <a:latin typeface="+mn-lt"/>
              </a:rPr>
              <a:t>Sponsorships</a:t>
            </a:r>
            <a:endParaRPr lang="en-AU">
              <a:solidFill>
                <a:schemeClr val="bg1"/>
              </a:solidFill>
              <a:latin typeface="+mn-lt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 err="1">
                <a:solidFill>
                  <a:schemeClr val="bg1"/>
                </a:solidFill>
                <a:latin typeface="+mn-lt"/>
              </a:rPr>
              <a:t>Tallawang</a:t>
            </a:r>
            <a:r>
              <a:rPr lang="en-AU" dirty="0">
                <a:solidFill>
                  <a:schemeClr val="bg1"/>
                </a:solidFill>
                <a:latin typeface="+mn-lt"/>
              </a:rPr>
              <a:t> Solar Farm Update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AU" dirty="0">
                <a:solidFill>
                  <a:schemeClr val="bg1"/>
                </a:solidFill>
                <a:latin typeface="+mn-lt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788274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2219A6-341C-4783-A79E-89E200F69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GENERAL UPDATE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7BE6B-C934-4662-9465-7F6EBA1158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550" y="756332"/>
            <a:ext cx="5620450" cy="442558"/>
          </a:xfrm>
        </p:spPr>
        <p:txBody>
          <a:bodyPr/>
          <a:lstStyle/>
          <a:p>
            <a:r>
              <a:rPr lang="en-AU" dirty="0"/>
              <a:t>Project Progress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87797-B88F-4AE8-9398-AB92CDC12B29}"/>
              </a:ext>
            </a:extLst>
          </p:cNvPr>
          <p:cNvSpPr txBox="1"/>
          <p:nvPr/>
        </p:nvSpPr>
        <p:spPr>
          <a:xfrm>
            <a:off x="274215" y="1491980"/>
            <a:ext cx="56204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Half of Option to Lease agreements signed, other half are nearing completion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Layout undergoing last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optimisation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before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finalising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for remaining EIS studies and DA submission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Discussions with swept paths landowners underway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+mn-lt"/>
              </a:rPr>
              <a:t>LiDARs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deployed next to met mast three months ago have completed validation and can be moved to other parts of the site for further monitoring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7236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8FA130-2F02-4880-AA89-EC06C1302796}"/>
              </a:ext>
            </a:extLst>
          </p:cNvPr>
          <p:cNvSpPr/>
          <p:nvPr/>
        </p:nvSpPr>
        <p:spPr>
          <a:xfrm>
            <a:off x="0" y="0"/>
            <a:ext cx="611572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430CB-0363-443A-B090-84E8F23948FA}"/>
              </a:ext>
            </a:extLst>
          </p:cNvPr>
          <p:cNvSpPr txBox="1"/>
          <p:nvPr/>
        </p:nvSpPr>
        <p:spPr>
          <a:xfrm>
            <a:off x="354441" y="157618"/>
            <a:ext cx="486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pc="300" dirty="0">
                <a:solidFill>
                  <a:schemeClr val="bg1"/>
                </a:solidFill>
                <a:latin typeface="+mj-lt"/>
              </a:rPr>
              <a:t>GENERAL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DD4E1-901E-4C44-AC75-58FDE75FC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29" y="889617"/>
            <a:ext cx="7613136" cy="5925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C7AF0-091F-4F62-916C-1EF67B62745D}"/>
              </a:ext>
            </a:extLst>
          </p:cNvPr>
          <p:cNvSpPr txBox="1"/>
          <p:nvPr/>
        </p:nvSpPr>
        <p:spPr>
          <a:xfrm>
            <a:off x="8458201" y="889617"/>
            <a:ext cx="328638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Layout remains as it was at the last meeting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Currently 60 turbines (circa 420 MW)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Substation in the middle of the project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BESS up to 700MWh (100MW, 7hr duration)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Layout is currently undergoing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optimisation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to be complete mid-July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Confirmed layout to submit with the DA likely at end of July (including tracks, hardstands,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Expecting a similar number of turbines and impact area</a:t>
            </a:r>
          </a:p>
          <a:p>
            <a:pPr marL="285750" indent="-285750">
              <a:buClr>
                <a:schemeClr val="bg2"/>
              </a:buClr>
              <a:buFont typeface="Trebuchet MS" panose="020B0603020202020204" pitchFamily="34" charset="0"/>
              <a:buChar char="–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Font typeface="Trebuchet MS" panose="020B0603020202020204" pitchFamily="34" charset="0"/>
              <a:buChar char="–"/>
            </a:pP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8A0C240-887C-4E9C-B58D-9E5585F587D2}"/>
              </a:ext>
            </a:extLst>
          </p:cNvPr>
          <p:cNvSpPr txBox="1">
            <a:spLocks/>
          </p:cNvSpPr>
          <p:nvPr/>
        </p:nvSpPr>
        <p:spPr>
          <a:xfrm>
            <a:off x="383341" y="403995"/>
            <a:ext cx="3651833" cy="442558"/>
          </a:xfrm>
          <a:prstGeom prst="rect">
            <a:avLst/>
          </a:prstGeom>
        </p:spPr>
        <p:txBody>
          <a:bodyPr/>
          <a:lstStyle>
            <a:lvl1pPr marL="342866" indent="-3428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bg2"/>
                </a:solidFill>
                <a:latin typeface="Georgia" panose="02040502050405020303" pitchFamily="18" charset="0"/>
              </a:rPr>
              <a:t>Layout</a:t>
            </a:r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769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D51C1F-171C-4AC8-8EC9-A6F04190303E}"/>
              </a:ext>
            </a:extLst>
          </p:cNvPr>
          <p:cNvSpPr txBox="1"/>
          <p:nvPr/>
        </p:nvSpPr>
        <p:spPr>
          <a:xfrm>
            <a:off x="6286500" y="343636"/>
            <a:ext cx="516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pc="300" dirty="0">
                <a:solidFill>
                  <a:schemeClr val="bg1"/>
                </a:solidFill>
                <a:latin typeface="+mj-lt"/>
              </a:rPr>
              <a:t>GENERAL</a:t>
            </a:r>
            <a:r>
              <a:rPr lang="en-AU" dirty="0">
                <a:solidFill>
                  <a:schemeClr val="bg1"/>
                </a:solidFill>
              </a:rPr>
              <a:t> </a:t>
            </a:r>
            <a:r>
              <a:rPr lang="en-AU" spc="300" dirty="0">
                <a:solidFill>
                  <a:schemeClr val="bg1"/>
                </a:solidFill>
                <a:latin typeface="+mj-lt"/>
              </a:rPr>
              <a:t>UPDATE</a:t>
            </a:r>
            <a:endParaRPr lang="en-US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78A77-D6E9-4B73-AD42-0A83B7E96D21}"/>
              </a:ext>
            </a:extLst>
          </p:cNvPr>
          <p:cNvSpPr txBox="1"/>
          <p:nvPr/>
        </p:nvSpPr>
        <p:spPr>
          <a:xfrm>
            <a:off x="6286500" y="1545759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DA Submission is further delayed due to changing requirements from DPE</a:t>
            </a:r>
          </a:p>
          <a:p>
            <a:pPr marL="742905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Arch test pitting pre-submission likely to put a 4-6 month delay on planning submission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DA submission is now likely at the end of this year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913FAD4-1370-47A6-A7DD-2856CD65126D}"/>
              </a:ext>
            </a:extLst>
          </p:cNvPr>
          <p:cNvSpPr txBox="1">
            <a:spLocks/>
          </p:cNvSpPr>
          <p:nvPr/>
        </p:nvSpPr>
        <p:spPr>
          <a:xfrm>
            <a:off x="6286500" y="858780"/>
            <a:ext cx="5889625" cy="442558"/>
          </a:xfrm>
          <a:prstGeom prst="rect">
            <a:avLst/>
          </a:prstGeom>
        </p:spPr>
        <p:txBody>
          <a:bodyPr/>
          <a:lstStyle>
            <a:lvl1pPr marL="342866" indent="-3428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bg2"/>
                </a:solidFill>
                <a:latin typeface="Georgia" panose="02040502050405020303" pitchFamily="18" charset="0"/>
              </a:rPr>
              <a:t>Project</a:t>
            </a:r>
            <a:r>
              <a:rPr lang="en-AU" dirty="0"/>
              <a:t> </a:t>
            </a:r>
            <a:r>
              <a:rPr lang="en-AU" dirty="0">
                <a:solidFill>
                  <a:schemeClr val="bg2"/>
                </a:solidFill>
                <a:latin typeface="Georgia" panose="02040502050405020303" pitchFamily="18" charset="0"/>
              </a:rPr>
              <a:t>Timeline</a:t>
            </a:r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867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3312F-D7CE-4DD4-91ED-A6B1B36ABA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AU">
                <a:solidFill>
                  <a:schemeClr val="bg1"/>
                </a:solidFill>
              </a:rPr>
              <a:t>Community Consultation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EF1D9-BA09-4F31-95E1-D7CB58F832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AU">
                <a:latin typeface="Georgia"/>
              </a:rPr>
              <a:t>Ongoing Activities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47AE8-53B0-4B43-8042-A26C82464B13}"/>
              </a:ext>
            </a:extLst>
          </p:cNvPr>
          <p:cNvSpPr txBox="1"/>
          <p:nvPr/>
        </p:nvSpPr>
        <p:spPr>
          <a:xfrm>
            <a:off x="475550" y="1349892"/>
            <a:ext cx="54303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Further engagement planned to provide information on assessment outcomes: </a:t>
            </a:r>
            <a:endParaRPr lang="en-US" dirty="0">
              <a:solidFill>
                <a:schemeClr val="bg1"/>
              </a:solidFill>
              <a:latin typeface="Trebuchet MS"/>
            </a:endParaRPr>
          </a:p>
          <a:p>
            <a:pPr marL="742315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Assessment summaries delivered to +100 mail list</a:t>
            </a:r>
          </a:p>
          <a:p>
            <a:pPr marL="742315" lvl="1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One-on-one meetings with impacted community members to interpret outcomes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Likely attendance at future community events for the REZ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Ongoing engagement through the CCC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Trebuchet MS"/>
                <a:cs typeface="Arial"/>
              </a:rPr>
              <a:t>Evaluation of</a:t>
            </a:r>
            <a:r>
              <a:rPr lang="en-US" dirty="0">
                <a:solidFill>
                  <a:schemeClr val="bg1"/>
                </a:solidFill>
                <a:latin typeface="Trebuchet MS"/>
                <a:cs typeface="Arial"/>
              </a:rPr>
              <a:t> community</a:t>
            </a:r>
            <a:r>
              <a:rPr lang="en-US">
                <a:solidFill>
                  <a:schemeClr val="bg1"/>
                </a:solidFill>
                <a:latin typeface="Trebuchet MS"/>
                <a:cs typeface="Arial"/>
              </a:rPr>
              <a:t> feedback about project benefit sharing</a:t>
            </a:r>
            <a:r>
              <a:rPr lang="en-US" dirty="0">
                <a:solidFill>
                  <a:schemeClr val="bg1"/>
                </a:solidFill>
                <a:latin typeface="Trebuchet MS"/>
                <a:cs typeface="Arial"/>
              </a:rPr>
              <a:t> and</a:t>
            </a:r>
            <a:r>
              <a:rPr lang="en-US">
                <a:solidFill>
                  <a:schemeClr val="bg1"/>
                </a:solidFill>
                <a:latin typeface="Trebuchet MS"/>
                <a:cs typeface="Arial"/>
              </a:rPr>
              <a:t> engagement with projects </a:t>
            </a:r>
            <a:r>
              <a:rPr lang="en-US" err="1">
                <a:solidFill>
                  <a:schemeClr val="bg1"/>
                </a:solidFill>
                <a:latin typeface="Trebuchet MS"/>
                <a:cs typeface="Arial"/>
              </a:rPr>
              <a:t>neighbours</a:t>
            </a:r>
            <a:r>
              <a:rPr lang="en-US">
                <a:solidFill>
                  <a:schemeClr val="bg1"/>
                </a:solidFill>
                <a:latin typeface="Trebuchet MS"/>
                <a:cs typeface="Arial"/>
              </a:rPr>
              <a:t> about the</a:t>
            </a:r>
            <a:r>
              <a:rPr lang="en-US" dirty="0">
                <a:solidFill>
                  <a:schemeClr val="bg1"/>
                </a:solidFill>
                <a:latin typeface="Trebuchet MS"/>
                <a:cs typeface="Arial"/>
              </a:rPr>
              <a:t> </a:t>
            </a:r>
            <a:r>
              <a:rPr lang="en-US">
                <a:solidFill>
                  <a:schemeClr val="bg1"/>
                </a:solidFill>
                <a:latin typeface="Trebuchet MS"/>
                <a:cs typeface="Arial"/>
              </a:rPr>
              <a:t>Neighbour</a:t>
            </a:r>
            <a:r>
              <a:rPr lang="en-US" dirty="0">
                <a:solidFill>
                  <a:schemeClr val="bg1"/>
                </a:solidFill>
                <a:latin typeface="Trebuchet MS"/>
                <a:cs typeface="Arial"/>
              </a:rPr>
              <a:t> Shared Benefit </a:t>
            </a:r>
            <a:r>
              <a:rPr lang="en-US">
                <a:solidFill>
                  <a:schemeClr val="bg1"/>
                </a:solidFill>
                <a:latin typeface="Trebuchet MS"/>
                <a:cs typeface="Arial"/>
              </a:rPr>
              <a:t>Scheme (SBS)</a:t>
            </a:r>
            <a:endParaRPr lang="en-US" dirty="0">
              <a:solidFill>
                <a:schemeClr val="bg1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86862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1BB6-3091-4CC3-95E5-6636A7BA9F5A}"/>
              </a:ext>
            </a:extLst>
          </p:cNvPr>
          <p:cNvSpPr txBox="1">
            <a:spLocks/>
          </p:cNvSpPr>
          <p:nvPr/>
        </p:nvSpPr>
        <p:spPr>
          <a:xfrm>
            <a:off x="6406567" y="236740"/>
            <a:ext cx="5889625" cy="3643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866" indent="-3428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spc="300">
                <a:solidFill>
                  <a:schemeClr val="bg1"/>
                </a:solidFill>
                <a:latin typeface="+mj-lt"/>
              </a:rPr>
              <a:t>Community Consultation</a:t>
            </a:r>
            <a:endParaRPr lang="en-AU" sz="18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A1503-44D1-49DF-8924-E80F23FC9AA8}"/>
              </a:ext>
            </a:extLst>
          </p:cNvPr>
          <p:cNvSpPr txBox="1">
            <a:spLocks/>
          </p:cNvSpPr>
          <p:nvPr/>
        </p:nvSpPr>
        <p:spPr>
          <a:xfrm>
            <a:off x="6406566" y="601080"/>
            <a:ext cx="5889625" cy="4425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866" indent="-3428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76" indent="-28572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bg2"/>
                </a:solidFill>
                <a:latin typeface="Georgia"/>
              </a:rPr>
              <a:t>2022 Sponsorships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091EB-8B24-46B6-A86C-ECB5C77FC987}"/>
              </a:ext>
            </a:extLst>
          </p:cNvPr>
          <p:cNvSpPr txBox="1"/>
          <p:nvPr/>
        </p:nvSpPr>
        <p:spPr>
          <a:xfrm>
            <a:off x="6406566" y="1194777"/>
            <a:ext cx="5430300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</a:rPr>
              <a:t>Community Bus - funding for 6 months </a:t>
            </a:r>
            <a:endParaRPr lang="en-US" sz="1400" dirty="0">
              <a:solidFill>
                <a:schemeClr val="bg1"/>
              </a:solidFill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Mudgee Rotary - partial funding for Louisa Lawson Statue</a:t>
            </a: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Gulgong Gossip - 'Kids Corner' sponsorship for 6 months </a:t>
            </a: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Art Unlimited – Photo Prize sponsor</a:t>
            </a: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Run for Resilience – </a:t>
            </a:r>
            <a:r>
              <a:rPr lang="en-US" sz="1400" dirty="0" err="1">
                <a:solidFill>
                  <a:schemeClr val="bg1"/>
                </a:solidFill>
                <a:latin typeface="Trebuchet MS"/>
                <a:cs typeface="Arial"/>
              </a:rPr>
              <a:t>Dunedoo</a:t>
            </a: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 race sponsor </a:t>
            </a: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Gulgong and </a:t>
            </a:r>
            <a:r>
              <a:rPr lang="en-US" sz="1400" dirty="0" err="1">
                <a:solidFill>
                  <a:schemeClr val="bg1"/>
                </a:solidFill>
                <a:latin typeface="Trebuchet MS"/>
                <a:cs typeface="Arial"/>
              </a:rPr>
              <a:t>Dunedoo</a:t>
            </a: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 Shows – show sponsor</a:t>
            </a: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Mudgee LALC – committed funds to property development** </a:t>
            </a: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Christmas Lights????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82F344-91E5-4442-AD2D-F638CAB25CC6}"/>
              </a:ext>
            </a:extLst>
          </p:cNvPr>
          <p:cNvSpPr txBox="1">
            <a:spLocks/>
          </p:cNvSpPr>
          <p:nvPr/>
        </p:nvSpPr>
        <p:spPr>
          <a:xfrm>
            <a:off x="6501788" y="4669903"/>
            <a:ext cx="5889625" cy="44255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 spc="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152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Georgia"/>
              </a:rPr>
              <a:t>2023 Sponsorships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861515-B117-4BFA-AAA5-F2744A967438}"/>
              </a:ext>
            </a:extLst>
          </p:cNvPr>
          <p:cNvSpPr txBox="1"/>
          <p:nvPr/>
        </p:nvSpPr>
        <p:spPr>
          <a:xfrm>
            <a:off x="6501788" y="5263600"/>
            <a:ext cx="5430300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Red Hill EEC – Eco Schools annual sponsorship </a:t>
            </a:r>
          </a:p>
          <a:p>
            <a:pPr>
              <a:buClr>
                <a:schemeClr val="bg2"/>
              </a:buClr>
            </a:pPr>
            <a:endParaRPr lang="en-US" sz="1400" dirty="0">
              <a:solidFill>
                <a:schemeClr val="bg1"/>
              </a:solidFill>
              <a:latin typeface="Trebuchet MS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Trebuchet MS"/>
                <a:cs typeface="Arial"/>
              </a:rPr>
              <a:t>Further ideas welcome! </a:t>
            </a:r>
          </a:p>
        </p:txBody>
      </p:sp>
    </p:spTree>
    <p:extLst>
      <p:ext uri="{BB962C8B-B14F-4D97-AF65-F5344CB8AC3E}">
        <p14:creationId xmlns:p14="http://schemas.microsoft.com/office/powerpoint/2010/main" val="17265434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B35C2-A23C-45FD-B49C-3C3E8575C7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159D-6A49-4D68-9683-047EB6772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 err="1"/>
              <a:t>Tallawang</a:t>
            </a:r>
            <a:r>
              <a:rPr lang="en-AU" dirty="0"/>
              <a:t> Solar Farm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23C2B-8B2E-461B-9D51-D80D0D6A3D91}"/>
              </a:ext>
            </a:extLst>
          </p:cNvPr>
          <p:cNvSpPr txBox="1"/>
          <p:nvPr/>
        </p:nvSpPr>
        <p:spPr>
          <a:xfrm>
            <a:off x="374882" y="1559616"/>
            <a:ext cx="543030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DA submitted for adequacy in May 2022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cs typeface="Arial"/>
              </a:rPr>
              <a:t>Additional requirements came back from DPE which are currently being worked through 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cs typeface="Arial"/>
              </a:rPr>
              <a:t>Expected formal submission mid-July 2022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n-lt"/>
              <a:cs typeface="Arial"/>
            </a:endParaRP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  <a:cs typeface="Arial"/>
              </a:rPr>
              <a:t>Exhibition will commence after lodgment, for 28 days </a:t>
            </a:r>
            <a:endParaRPr lang="en-US" dirty="0">
              <a:solidFill>
                <a:schemeClr val="bg1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5338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82">
            <a:extLst>
              <a:ext uri="{FF2B5EF4-FFF2-40B4-BE49-F238E27FC236}">
                <a16:creationId xmlns:a16="http://schemas.microsoft.com/office/drawing/2014/main" id="{5FA7B1F6-CA1C-495D-8C37-7BFB8FA5B4FB}"/>
              </a:ext>
            </a:extLst>
          </p:cNvPr>
          <p:cNvSpPr/>
          <p:nvPr/>
        </p:nvSpPr>
        <p:spPr>
          <a:xfrm>
            <a:off x="7768867" y="1989190"/>
            <a:ext cx="275175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defRPr sz="1400">
                <a:solidFill>
                  <a:srgbClr val="F7F7F7"/>
                </a:solidFill>
              </a:defRPr>
            </a:pPr>
            <a:r>
              <a:rPr lang="en-US" sz="1400">
                <a:latin typeface="+mj-lt"/>
              </a:rPr>
              <a:t>165 Walker Street</a:t>
            </a:r>
          </a:p>
          <a:p>
            <a:pPr>
              <a:defRPr sz="1400">
                <a:solidFill>
                  <a:srgbClr val="F7F7F7"/>
                </a:solidFill>
              </a:defRPr>
            </a:pPr>
            <a:r>
              <a:rPr lang="en-US" sz="1400">
                <a:latin typeface="+mj-lt"/>
              </a:rPr>
              <a:t>North Sydney</a:t>
            </a:r>
          </a:p>
          <a:p>
            <a:pPr>
              <a:defRPr sz="1400">
                <a:solidFill>
                  <a:srgbClr val="F7F7F7"/>
                </a:solidFill>
              </a:defRPr>
            </a:pPr>
            <a:r>
              <a:rPr lang="en-US" sz="1400">
                <a:latin typeface="+mj-lt"/>
              </a:rPr>
              <a:t>NSW 2060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482C5F-6D7B-4ADA-AFDB-76E9633F4F15}"/>
              </a:ext>
            </a:extLst>
          </p:cNvPr>
          <p:cNvCxnSpPr>
            <a:cxnSpLocks/>
          </p:cNvCxnSpPr>
          <p:nvPr/>
        </p:nvCxnSpPr>
        <p:spPr>
          <a:xfrm>
            <a:off x="7612710" y="2041492"/>
            <a:ext cx="0" cy="580035"/>
          </a:xfrm>
          <a:prstGeom prst="line">
            <a:avLst/>
          </a:prstGeom>
          <a:noFill/>
          <a:ln w="12700" cap="flat">
            <a:solidFill>
              <a:srgbClr val="F3742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04">
            <a:extLst>
              <a:ext uri="{FF2B5EF4-FFF2-40B4-BE49-F238E27FC236}">
                <a16:creationId xmlns:a16="http://schemas.microsoft.com/office/drawing/2014/main" id="{C9EB5C03-1885-4CB1-A14B-92A122265E0F}"/>
              </a:ext>
            </a:extLst>
          </p:cNvPr>
          <p:cNvSpPr/>
          <p:nvPr/>
        </p:nvSpPr>
        <p:spPr>
          <a:xfrm>
            <a:off x="7768867" y="2870605"/>
            <a:ext cx="422729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AU" sz="2800">
                <a:solidFill>
                  <a:schemeClr val="bg1"/>
                </a:solidFill>
                <a:latin typeface="+mj-lt"/>
                <a:cs typeface="Angsana New" panose="02020603050405020304" pitchFamily="18" charset="-34"/>
              </a:rPr>
              <a:t>Darren Chesterfield</a:t>
            </a:r>
            <a:endParaRPr sz="2800">
              <a:solidFill>
                <a:schemeClr val="bg1"/>
              </a:solidFill>
              <a:latin typeface="+mj-lt"/>
              <a:cs typeface="Angsana New" panose="02020603050405020304" pitchFamily="18" charset="-34"/>
            </a:endParaRPr>
          </a:p>
          <a:p>
            <a:pPr>
              <a:defRPr sz="1400" i="1">
                <a:solidFill>
                  <a:srgbClr val="F7F7F7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400" i="0">
                <a:solidFill>
                  <a:srgbClr val="F37421"/>
                </a:solidFill>
                <a:latin typeface="+mj-lt"/>
                <a:ea typeface="Calibri" charset="0"/>
                <a:cs typeface="Calibri" charset="0"/>
              </a:rPr>
              <a:t>Community Engagement Manager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C57309-21D7-4FBA-AD8F-6EE4A8353472}"/>
              </a:ext>
            </a:extLst>
          </p:cNvPr>
          <p:cNvCxnSpPr>
            <a:cxnSpLocks/>
          </p:cNvCxnSpPr>
          <p:nvPr/>
        </p:nvCxnSpPr>
        <p:spPr>
          <a:xfrm>
            <a:off x="7598926" y="2984278"/>
            <a:ext cx="5419" cy="1399195"/>
          </a:xfrm>
          <a:prstGeom prst="line">
            <a:avLst/>
          </a:prstGeom>
          <a:noFill/>
          <a:ln w="12700" cap="flat">
            <a:solidFill>
              <a:srgbClr val="F3742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hape 94">
            <a:extLst>
              <a:ext uri="{FF2B5EF4-FFF2-40B4-BE49-F238E27FC236}">
                <a16:creationId xmlns:a16="http://schemas.microsoft.com/office/drawing/2014/main" id="{C4A1005F-B5ED-4C1D-B9C4-4D71AA489AD2}"/>
              </a:ext>
            </a:extLst>
          </p:cNvPr>
          <p:cNvSpPr/>
          <p:nvPr/>
        </p:nvSpPr>
        <p:spPr>
          <a:xfrm>
            <a:off x="7768867" y="3768026"/>
            <a:ext cx="255525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defRPr sz="1400">
                <a:solidFill>
                  <a:srgbClr val="F7F7F7"/>
                </a:solidFill>
              </a:defRPr>
            </a:pPr>
            <a:r>
              <a:rPr lang="en-AU" sz="1400">
                <a:latin typeface="+mn-lt"/>
              </a:rPr>
              <a:t>+61 487 203 829</a:t>
            </a:r>
            <a:endParaRPr sz="1400">
              <a:latin typeface="+mn-lt"/>
            </a:endParaRPr>
          </a:p>
        </p:txBody>
      </p:sp>
      <p:sp>
        <p:nvSpPr>
          <p:cNvPr id="10" name="Shape 102">
            <a:extLst>
              <a:ext uri="{FF2B5EF4-FFF2-40B4-BE49-F238E27FC236}">
                <a16:creationId xmlns:a16="http://schemas.microsoft.com/office/drawing/2014/main" id="{3CF5004F-4519-446B-9BC3-72F93E8E9D3B}"/>
              </a:ext>
            </a:extLst>
          </p:cNvPr>
          <p:cNvSpPr/>
          <p:nvPr/>
        </p:nvSpPr>
        <p:spPr>
          <a:xfrm>
            <a:off x="7768867" y="4053719"/>
            <a:ext cx="337500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1400">
                <a:solidFill>
                  <a:srgbClr val="F7F7F7"/>
                </a:solidFill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n-lt"/>
              </a:rPr>
              <a:t>d</a:t>
            </a:r>
            <a:r>
              <a:rPr lang="en-GB" b="0">
                <a:solidFill>
                  <a:schemeClr val="bg1"/>
                </a:solidFill>
                <a:latin typeface="+mn-lt"/>
              </a:rPr>
              <a:t>arren.chesterfield@res-group.com</a:t>
            </a:r>
            <a:endParaRPr lang="en-GB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8C7D2C7-3B2E-4ECC-9930-F0952C70BB3E}"/>
              </a:ext>
            </a:extLst>
          </p:cNvPr>
          <p:cNvCxnSpPr>
            <a:cxnSpLocks/>
          </p:cNvCxnSpPr>
          <p:nvPr/>
        </p:nvCxnSpPr>
        <p:spPr>
          <a:xfrm>
            <a:off x="7604345" y="4771854"/>
            <a:ext cx="5419" cy="1399195"/>
          </a:xfrm>
          <a:prstGeom prst="line">
            <a:avLst/>
          </a:prstGeom>
          <a:noFill/>
          <a:ln w="12700" cap="flat">
            <a:solidFill>
              <a:srgbClr val="F3742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Shape 104">
            <a:extLst>
              <a:ext uri="{FF2B5EF4-FFF2-40B4-BE49-F238E27FC236}">
                <a16:creationId xmlns:a16="http://schemas.microsoft.com/office/drawing/2014/main" id="{03ECBCBF-B842-49C9-97F6-AAA83ACC2EFB}"/>
              </a:ext>
            </a:extLst>
          </p:cNvPr>
          <p:cNvSpPr/>
          <p:nvPr/>
        </p:nvSpPr>
        <p:spPr>
          <a:xfrm>
            <a:off x="7768867" y="4660672"/>
            <a:ext cx="2806053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AU" sz="2800">
                <a:solidFill>
                  <a:schemeClr val="bg1"/>
                </a:solidFill>
                <a:latin typeface="+mj-lt"/>
                <a:cs typeface="Angsana New" panose="02020603050405020304" pitchFamily="18" charset="-34"/>
              </a:rPr>
              <a:t>Eleanor Cairns</a:t>
            </a:r>
            <a:endParaRPr sz="2800">
              <a:solidFill>
                <a:schemeClr val="bg1"/>
              </a:solidFill>
              <a:latin typeface="+mj-lt"/>
              <a:cs typeface="Angsana New" panose="02020603050405020304" pitchFamily="18" charset="-34"/>
            </a:endParaRPr>
          </a:p>
          <a:p>
            <a:pPr>
              <a:defRPr sz="1400" i="1">
                <a:solidFill>
                  <a:srgbClr val="F7F7F7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400" i="0">
                <a:solidFill>
                  <a:srgbClr val="F37421"/>
                </a:solidFill>
                <a:latin typeface="+mj-lt"/>
                <a:ea typeface="Calibri" charset="0"/>
                <a:cs typeface="Calibri" charset="0"/>
              </a:rPr>
              <a:t>Development Project Manager</a:t>
            </a:r>
          </a:p>
        </p:txBody>
      </p:sp>
      <p:sp>
        <p:nvSpPr>
          <p:cNvPr id="67" name="Shape 94">
            <a:extLst>
              <a:ext uri="{FF2B5EF4-FFF2-40B4-BE49-F238E27FC236}">
                <a16:creationId xmlns:a16="http://schemas.microsoft.com/office/drawing/2014/main" id="{97DC065B-CE86-45D5-A9F4-EC93ACC16F59}"/>
              </a:ext>
            </a:extLst>
          </p:cNvPr>
          <p:cNvSpPr/>
          <p:nvPr/>
        </p:nvSpPr>
        <p:spPr>
          <a:xfrm>
            <a:off x="7768867" y="5496622"/>
            <a:ext cx="255525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>
              <a:defRPr sz="1400">
                <a:solidFill>
                  <a:srgbClr val="F7F7F7"/>
                </a:solidFill>
              </a:defRPr>
            </a:pPr>
            <a:r>
              <a:rPr lang="en-AU" sz="1400">
                <a:latin typeface="+mj-lt"/>
              </a:rPr>
              <a:t>+61 434 368 215</a:t>
            </a:r>
            <a:endParaRPr sz="1400">
              <a:latin typeface="+mj-lt"/>
            </a:endParaRPr>
          </a:p>
        </p:txBody>
      </p:sp>
      <p:sp>
        <p:nvSpPr>
          <p:cNvPr id="68" name="Shape 102">
            <a:extLst>
              <a:ext uri="{FF2B5EF4-FFF2-40B4-BE49-F238E27FC236}">
                <a16:creationId xmlns:a16="http://schemas.microsoft.com/office/drawing/2014/main" id="{5742248E-5DB1-40A8-BC8C-D23A3876A7AB}"/>
              </a:ext>
            </a:extLst>
          </p:cNvPr>
          <p:cNvSpPr/>
          <p:nvPr/>
        </p:nvSpPr>
        <p:spPr>
          <a:xfrm>
            <a:off x="7768867" y="5808525"/>
            <a:ext cx="2555253" cy="215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spAutoFit/>
          </a:bodyPr>
          <a:lstStyle>
            <a:lvl1pPr>
              <a:defRPr sz="1400">
                <a:solidFill>
                  <a:srgbClr val="F7F7F7"/>
                </a:solidFill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j-lt"/>
              </a:rPr>
              <a:t>eleanor.cairns</a:t>
            </a:r>
            <a:r>
              <a:rPr lang="en-GB" sz="1400" b="0">
                <a:solidFill>
                  <a:schemeClr val="bg1"/>
                </a:solidFill>
                <a:latin typeface="+mj-lt"/>
              </a:rPr>
              <a:t>@res-group.com</a:t>
            </a:r>
            <a:endParaRPr lang="en-GB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84EA068-04D0-49CB-B4E2-4B5EFB373270}"/>
              </a:ext>
            </a:extLst>
          </p:cNvPr>
          <p:cNvSpPr txBox="1"/>
          <p:nvPr/>
        </p:nvSpPr>
        <p:spPr>
          <a:xfrm>
            <a:off x="6880252" y="1019224"/>
            <a:ext cx="345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  <a:latin typeface="Georgia" panose="02040502050405020303" pitchFamily="18" charset="0"/>
                <a:cs typeface="AngsanaUPC" panose="020B0502040204020203" pitchFamily="18" charset="-34"/>
              </a:rPr>
              <a:t>Get in touch</a:t>
            </a:r>
            <a:endParaRPr lang="en-AU" sz="2000" dirty="0">
              <a:solidFill>
                <a:schemeClr val="bg1"/>
              </a:solidFill>
              <a:latin typeface="Georgia" panose="02040502050405020303" pitchFamily="18" charset="0"/>
              <a:cs typeface="AngsanaUPC" panose="020B0502040204020203" pitchFamily="18" charset="-34"/>
            </a:endParaRPr>
          </a:p>
        </p:txBody>
      </p:sp>
      <p:pic>
        <p:nvPicPr>
          <p:cNvPr id="15" name="Graphic 14" descr="Pin with solid fill">
            <a:extLst>
              <a:ext uri="{FF2B5EF4-FFF2-40B4-BE49-F238E27FC236}">
                <a16:creationId xmlns:a16="http://schemas.microsoft.com/office/drawing/2014/main" id="{FE928C1F-B806-4214-A0D8-778E506D6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8101" y="2059663"/>
            <a:ext cx="324000" cy="324000"/>
          </a:xfrm>
          <a:prstGeom prst="rect">
            <a:avLst/>
          </a:prstGeom>
        </p:spPr>
      </p:pic>
      <p:pic>
        <p:nvPicPr>
          <p:cNvPr id="17" name="Graphic 16" descr="Envelope with solid fill">
            <a:extLst>
              <a:ext uri="{FF2B5EF4-FFF2-40B4-BE49-F238E27FC236}">
                <a16:creationId xmlns:a16="http://schemas.microsoft.com/office/drawing/2014/main" id="{21B43B7B-5073-448F-9F82-0C6A58E8C6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7639" y="4018278"/>
            <a:ext cx="252000" cy="252000"/>
          </a:xfrm>
          <a:prstGeom prst="rect">
            <a:avLst/>
          </a:prstGeom>
        </p:spPr>
      </p:pic>
      <p:pic>
        <p:nvPicPr>
          <p:cNvPr id="19" name="Graphic 18" descr="Receiver with solid fill">
            <a:extLst>
              <a:ext uri="{FF2B5EF4-FFF2-40B4-BE49-F238E27FC236}">
                <a16:creationId xmlns:a16="http://schemas.microsoft.com/office/drawing/2014/main" id="{D2481C8B-8814-47E9-9D2F-3B8835F96F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5976" y="3719461"/>
            <a:ext cx="252000" cy="252000"/>
          </a:xfrm>
          <a:prstGeom prst="rect">
            <a:avLst/>
          </a:prstGeom>
        </p:spPr>
      </p:pic>
      <p:pic>
        <p:nvPicPr>
          <p:cNvPr id="70" name="Graphic 69" descr="Envelope with solid fill">
            <a:extLst>
              <a:ext uri="{FF2B5EF4-FFF2-40B4-BE49-F238E27FC236}">
                <a16:creationId xmlns:a16="http://schemas.microsoft.com/office/drawing/2014/main" id="{D849624A-22B1-498A-93AD-60EA2F7169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101" y="5808803"/>
            <a:ext cx="252000" cy="252000"/>
          </a:xfrm>
          <a:prstGeom prst="rect">
            <a:avLst/>
          </a:prstGeom>
        </p:spPr>
      </p:pic>
      <p:pic>
        <p:nvPicPr>
          <p:cNvPr id="71" name="Graphic 70" descr="Receiver with solid fill">
            <a:extLst>
              <a:ext uri="{FF2B5EF4-FFF2-40B4-BE49-F238E27FC236}">
                <a16:creationId xmlns:a16="http://schemas.microsoft.com/office/drawing/2014/main" id="{975A6F4A-F6D5-4040-860C-3695BD5A0E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4101" y="5496399"/>
            <a:ext cx="252000" cy="25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D2FBE5-4C2B-4918-9A30-2780AF762E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881" y="2965110"/>
            <a:ext cx="595817" cy="595817"/>
          </a:xfrm>
          <a:prstGeom prst="ellipse">
            <a:avLst/>
          </a:prstGeom>
          <a:ln>
            <a:noFill/>
          </a:ln>
        </p:spPr>
      </p:pic>
      <p:pic>
        <p:nvPicPr>
          <p:cNvPr id="3" name="Picture 2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70B6F181-B245-46C3-BAC6-DBA612EBF1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4838" r="21385" b="42027"/>
          <a:stretch/>
        </p:blipFill>
        <p:spPr>
          <a:xfrm>
            <a:off x="6771930" y="4737958"/>
            <a:ext cx="635564" cy="677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115080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RES Colors">
      <a:dk1>
        <a:sysClr val="windowText" lastClr="000000"/>
      </a:dk1>
      <a:lt1>
        <a:sysClr val="window" lastClr="FFFFFF"/>
      </a:lt1>
      <a:dk2>
        <a:srgbClr val="6A737B"/>
      </a:dk2>
      <a:lt2>
        <a:srgbClr val="F37421"/>
      </a:lt2>
      <a:accent1>
        <a:srgbClr val="0076C0"/>
      </a:accent1>
      <a:accent2>
        <a:srgbClr val="79BDE8"/>
      </a:accent2>
      <a:accent3>
        <a:srgbClr val="7686C2"/>
      </a:accent3>
      <a:accent4>
        <a:srgbClr val="78A22F"/>
      </a:accent4>
      <a:accent5>
        <a:srgbClr val="C0CE31"/>
      </a:accent5>
      <a:accent6>
        <a:srgbClr val="FDB813"/>
      </a:accent6>
      <a:hlink>
        <a:srgbClr val="F37421"/>
      </a:hlink>
      <a:folHlink>
        <a:srgbClr val="F37421"/>
      </a:folHlink>
    </a:clrScheme>
    <a:fontScheme name="RES Fo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D374AD321A584EA4A17CE05F3376715A0200881B29EED135544D8F865193757B1193" ma:contentTypeVersion="27" ma:contentTypeDescription="Opret et nyt dokument." ma:contentTypeScope="" ma:versionID="d74baf50d4d6b2b638329d0d33a1739d">
  <xsd:schema xmlns:xsd="http://www.w3.org/2001/XMLSchema" xmlns:xs="http://www.w3.org/2001/XMLSchema" xmlns:p="http://schemas.microsoft.com/office/2006/metadata/properties" xmlns:ns1="http://schemas.microsoft.com/sharepoint/v3" xmlns:ns2="b5191903-e219-41cc-ab5a-e59ae8233be9" xmlns:ns3="6872e21e-f974-4ed6-a252-364afc4f9008" xmlns:ns4="14bfd2bb-3d4a-4549-9197-f3410a8da64b" xmlns:ns5="abbeec68-b05e-4e2e-88e5-2ac3e13fe809" xmlns:ns6="cd418e11-ea7b-4f55-bd27-38da88e8455f" targetNamespace="http://schemas.microsoft.com/office/2006/metadata/properties" ma:root="true" ma:fieldsID="29cee37ca0fb631cc9c7462ca8e51d55" ns1:_="" ns2:_="" ns3:_="" ns4:_="" ns5:_="" ns6:_="">
    <xsd:import namespace="http://schemas.microsoft.com/sharepoint/v3"/>
    <xsd:import namespace="b5191903-e219-41cc-ab5a-e59ae8233be9"/>
    <xsd:import namespace="6872e21e-f974-4ed6-a252-364afc4f9008"/>
    <xsd:import namespace="14bfd2bb-3d4a-4549-9197-f3410a8da64b"/>
    <xsd:import namespace="abbeec68-b05e-4e2e-88e5-2ac3e13fe809"/>
    <xsd:import namespace="cd418e11-ea7b-4f55-bd27-38da88e8455f"/>
    <xsd:element name="properties">
      <xsd:complexType>
        <xsd:sequence>
          <xsd:element name="documentManagement">
            <xsd:complexType>
              <xsd:all>
                <xsd:element ref="ns2:RESDescription" minOccurs="0"/>
                <xsd:element ref="ns2:RESDocumentNumber" minOccurs="0"/>
                <xsd:element ref="ns2:RESDocumentType"/>
                <xsd:element ref="ns2:RESAgreementType" minOccurs="0"/>
                <xsd:element ref="ns2:RESDiscipline" minOccurs="0"/>
                <xsd:element ref="ns2:RESOwnedBy" minOccurs="0"/>
                <xsd:element ref="ns2:RESCommentsNotes" minOccurs="0"/>
                <xsd:element ref="ns2:RESThirdPartyRefNo" minOccurs="0"/>
                <xsd:element ref="ns2:RESDocTypeDescription" minOccurs="0"/>
                <xsd:element ref="ns2:RESSource" minOccurs="0"/>
                <xsd:element ref="ns1:RESRevision" minOccurs="0"/>
                <xsd:element ref="ns2:RESWorkflowStatus" minOccurs="0"/>
                <xsd:element ref="ns2:RESApprovedBy" minOccurs="0"/>
                <xsd:element ref="ns2:RESApprovedDate" minOccurs="0"/>
                <xsd:element ref="ns2:RESCheckedBy" minOccurs="0"/>
                <xsd:element ref="ns2:RESCheckedDate" minOccurs="0"/>
                <xsd:element ref="ns2:RESOpenTextID" minOccurs="0"/>
                <xsd:element ref="ns2:RESProjectNumber" minOccurs="0"/>
                <xsd:element ref="ns4:wpItemlocation" minOccurs="0"/>
                <xsd:element ref="ns5:wp_tag" minOccurs="0"/>
                <xsd:element ref="ns2:wpItemSentToHistory" minOccurs="0"/>
                <xsd:element ref="ns2:Circulation" minOccurs="0"/>
                <xsd:element ref="ns2:ApprovedVersionLink" minOccurs="0"/>
                <xsd:element ref="ns6:ibd96f61807446049eb180db9ba0312e" minOccurs="0"/>
                <xsd:element ref="ns3:TaxCatchAll" minOccurs="0"/>
                <xsd:element ref="ns6:f51a8e738c0447848b49313dc719561c" minOccurs="0"/>
                <xsd:element ref="ns3:TaxCatchAllLabel" minOccurs="0"/>
                <xsd:element ref="ns6:cf0aab60ce81438484d145a916af5004" minOccurs="0"/>
                <xsd:element ref="ns6:h05aec6b09f94fc49d721e8edb05f5b5" minOccurs="0"/>
                <xsd:element ref="ns3:ebfef363d0284bfc857871dbbba9cc76" minOccurs="0"/>
                <xsd:element ref="ns3:TaxKeywordTaxHTField" minOccurs="0"/>
                <xsd:element ref="ns2:g09fcc29532d4b5490691015897be1fa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3:SharedWithUsers" minOccurs="0"/>
                <xsd:element ref="ns3:SharedWithDetails" minOccurs="0"/>
                <xsd:element ref="ns6:MediaServiceDateTaken" minOccurs="0"/>
                <xsd:element ref="ns6:MediaServiceAutoTags" minOccurs="0"/>
                <xsd:element ref="ns6:MediaServiceLocation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6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SRevision" ma:index="13" nillable="true" ma:displayName="Revision Internal" ma:decimals="1" ma:default="1" ma:internalName="RESRevision" ma:readOnly="false" ma:percentage="FALSE">
      <xsd:simpleType>
        <xsd:restriction base="dms:Number"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91903-e219-41cc-ab5a-e59ae8233be9" elementFormDefault="qualified">
    <xsd:import namespace="http://schemas.microsoft.com/office/2006/documentManagement/types"/>
    <xsd:import namespace="http://schemas.microsoft.com/office/infopath/2007/PartnerControls"/>
    <xsd:element name="RESDescription" ma:index="2" nillable="true" ma:displayName="Description" ma:internalName="RESDescription" ma:readOnly="false">
      <xsd:simpleType>
        <xsd:restriction base="dms:Note">
          <xsd:maxLength value="255"/>
        </xsd:restriction>
      </xsd:simpleType>
    </xsd:element>
    <xsd:element name="RESDocumentNumber" ma:index="3" nillable="true" ma:displayName="Document Number" ma:indexed="true" ma:internalName="RESDocumentNumber" ma:readOnly="false">
      <xsd:simpleType>
        <xsd:restriction base="dms:Text">
          <xsd:maxLength value="255"/>
        </xsd:restriction>
      </xsd:simpleType>
    </xsd:element>
    <xsd:element name="RESDocumentType" ma:index="4" ma:displayName="Document Type" ma:default="Document" ma:format="Dropdown" ma:indexed="true" ma:internalName="RESDocumentType" ma:readOnly="false">
      <xsd:simpleType>
        <xsd:restriction base="dms:Choice">
          <xsd:enumeration value="Letter"/>
          <xsd:enumeration value="Fax"/>
          <xsd:enumeration value="Memo"/>
          <xsd:enumeration value="Report"/>
          <xsd:enumeration value="Calculation"/>
          <xsd:enumeration value="Specification"/>
          <xsd:enumeration value="Contract"/>
          <xsd:enumeration value="Drawing"/>
          <xsd:enumeration value="Development Approval"/>
          <xsd:enumeration value="Policy"/>
          <xsd:enumeration value="Procedure"/>
          <xsd:enumeration value="Work Instruction"/>
          <xsd:enumeration value="Template"/>
          <xsd:enumeration value="Schematic"/>
          <xsd:enumeration value="Document"/>
          <xsd:enumeration value="Bid"/>
          <xsd:enumeration value="Bid Evaluation"/>
          <xsd:enumeration value="Certificate"/>
          <xsd:enumeration value="CPAR"/>
          <xsd:enumeration value="Email"/>
          <xsd:enumeration value="Image"/>
          <xsd:enumeration value="Invoice"/>
          <xsd:enumeration value="Landowner Agreement"/>
          <xsd:enumeration value="Log"/>
          <xsd:enumeration value="Macro"/>
          <xsd:enumeration value="Meeting Notes or Minutes"/>
          <xsd:enumeration value="Pay Application"/>
          <xsd:enumeration value="Photo"/>
        </xsd:restriction>
      </xsd:simpleType>
    </xsd:element>
    <xsd:element name="RESAgreementType" ma:index="5" nillable="true" ma:displayName="Agreement Type" ma:format="Dropdown" ma:internalName="RESAgreementType" ma:readOnly="false">
      <xsd:simpleType>
        <xsd:restriction base="dms:Choice">
          <xsd:enumeration value="AIA"/>
          <xsd:enumeration value="APA"/>
          <xsd:enumeration value="BOP"/>
          <xsd:enumeration value="Consulting"/>
          <xsd:enumeration value="Easement"/>
          <xsd:enumeration value="Easement, Access"/>
          <xsd:enumeration value="Easement, Transmission"/>
          <xsd:enumeration value="EPC"/>
          <xsd:enumeration value="Estopple"/>
          <xsd:enumeration value="Exclusivity"/>
          <xsd:enumeration value="JV"/>
          <xsd:enumeration value="Lease"/>
          <xsd:enumeration value="License"/>
          <xsd:enumeration value="LOI"/>
          <xsd:enumeration value="Miscellaneous"/>
          <xsd:enumeration value="MOL"/>
          <xsd:enumeration value="MOU"/>
          <xsd:enumeration value="NDA"/>
          <xsd:enumeration value="Option"/>
          <xsd:enumeration value="Title"/>
          <xsd:enumeration value="NA"/>
        </xsd:restriction>
      </xsd:simpleType>
    </xsd:element>
    <xsd:element name="RESDiscipline" ma:index="6" nillable="true" ma:displayName="Discipline" ma:format="Dropdown" ma:internalName="RESDiscipline" ma:readOnly="false">
      <xsd:simpleType>
        <xsd:restriction base="dms:Choice">
          <xsd:enumeration value="Civil / Structural"/>
          <xsd:enumeration value="Development"/>
          <xsd:enumeration value="Electrical"/>
          <xsd:enumeration value="Environmental"/>
          <xsd:enumeration value="Legal"/>
          <xsd:enumeration value="Mechanical"/>
          <xsd:enumeration value="Procurement"/>
          <xsd:enumeration value="Project Controls"/>
          <xsd:enumeration value="Project Management"/>
          <xsd:enumeration value="Quality"/>
          <xsd:enumeration value="Safety"/>
          <xsd:enumeration value="Technical"/>
        </xsd:restriction>
      </xsd:simpleType>
    </xsd:element>
    <xsd:element name="RESOwnedBy" ma:index="7" nillable="true" ma:displayName="Owned By" ma:indexed="true" ma:internalName="RESOwnedBy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CommentsNotes" ma:index="8" nillable="true" ma:displayName="Comments / Notes" ma:internalName="RESCommentsNotes" ma:readOnly="false">
      <xsd:simpleType>
        <xsd:restriction base="dms:Note">
          <xsd:maxLength value="255"/>
        </xsd:restriction>
      </xsd:simpleType>
    </xsd:element>
    <xsd:element name="RESThirdPartyRefNo" ma:index="10" nillable="true" ma:displayName="3rd Party Ref Number" ma:internalName="RESThirdPartyRefNo" ma:readOnly="false">
      <xsd:simpleType>
        <xsd:restriction base="dms:Text">
          <xsd:maxLength value="255"/>
        </xsd:restriction>
      </xsd:simpleType>
    </xsd:element>
    <xsd:element name="RESDocTypeDescription" ma:index="11" nillable="true" ma:displayName="DocType Description" ma:internalName="RESDocTypeDescription" ma:readOnly="false">
      <xsd:simpleType>
        <xsd:restriction base="dms:Text">
          <xsd:maxLength value="255"/>
        </xsd:restriction>
      </xsd:simpleType>
    </xsd:element>
    <xsd:element name="RESSource" ma:index="12" nillable="true" ma:displayName="Source" ma:default="RES" ma:format="Dropdown" ma:internalName="RESSource" ma:readOnly="false">
      <xsd:simpleType>
        <xsd:restriction base="dms:Choice">
          <xsd:enumeration value="RES"/>
          <xsd:enumeration value="Governmental"/>
          <xsd:enumeration value="Third Party"/>
          <xsd:enumeration value="Public"/>
        </xsd:restriction>
      </xsd:simpleType>
    </xsd:element>
    <xsd:element name="RESWorkflowStatus" ma:index="14" nillable="true" ma:displayName="Workflow Status" ma:default="Draft" ma:format="Dropdown" ma:indexed="true" ma:internalName="RESWorkflowStatus" ma:readOnly="false">
      <xsd:simpleType>
        <xsd:restriction base="dms:Choice">
          <xsd:enumeration value="Draft"/>
          <xsd:enumeration value="In Progress"/>
          <xsd:enumeration value="Approved"/>
          <xsd:enumeration value="Approved (draft)"/>
          <xsd:enumeration value="Issued"/>
          <xsd:enumeration value="Released"/>
          <xsd:enumeration value="Checked"/>
          <xsd:enumeration value="Superseded"/>
        </xsd:restriction>
      </xsd:simpleType>
    </xsd:element>
    <xsd:element name="RESApprovedBy" ma:index="15" nillable="true" ma:displayName="Approved By" ma:internalName="RESApprovedBy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ApprovedDate" ma:index="16" nillable="true" ma:displayName="Approved Date" ma:internalName="RESApprovedDate" ma:readOnly="false">
      <xsd:simpleType>
        <xsd:restriction base="dms:DateTime"/>
      </xsd:simpleType>
    </xsd:element>
    <xsd:element name="RESCheckedBy" ma:index="17" nillable="true" ma:displayName="Checked By" ma:internalName="RESCheckedBy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CheckedDate" ma:index="18" nillable="true" ma:displayName="Checked Date" ma:internalName="RESCheckedDate" ma:readOnly="false">
      <xsd:simpleType>
        <xsd:restriction base="dms:DateTime"/>
      </xsd:simpleType>
    </xsd:element>
    <xsd:element name="RESOpenTextID" ma:index="19" nillable="true" ma:displayName="OpenText ID" ma:internalName="RESOpenTextID" ma:readOnly="false">
      <xsd:simpleType>
        <xsd:restriction base="dms:Text">
          <xsd:maxLength value="255"/>
        </xsd:restriction>
      </xsd:simpleType>
    </xsd:element>
    <xsd:element name="RESProjectNumber" ma:index="28" nillable="true" ma:displayName="Project Number" ma:default="4774" ma:description="This is the 5 digit number, e.g 21435 or 03542 (that is also used for Prefix)" ma:internalName="RESProjectNumber" ma:readOnly="false">
      <xsd:simpleType>
        <xsd:restriction base="dms:Text">
          <xsd:maxLength value="255"/>
        </xsd:restriction>
      </xsd:simpleType>
    </xsd:element>
    <xsd:element name="wpItemSentToHistory" ma:index="32" nillable="true" ma:displayName="Sent to History" ma:description="Shows an entry for each time the the item has been sent" ma:internalName="wpItemSentToHistory" ma:readOnly="false">
      <xsd:simpleType>
        <xsd:restriction base="dms:Note"/>
      </xsd:simpleType>
    </xsd:element>
    <xsd:element name="Circulation" ma:index="33" nillable="true" ma:displayName="Circulation" ma:default="Internal only" ma:format="Dropdown" ma:internalName="Circulation" ma:readOnly="false">
      <xsd:simpleType>
        <xsd:restriction base="dms:Choice">
          <xsd:enumeration value="Internal only"/>
          <xsd:enumeration value="External"/>
        </xsd:restriction>
      </xsd:simpleType>
    </xsd:element>
    <xsd:element name="ApprovedVersionLink" ma:index="35" nillable="true" ma:displayName="ApprovedVersionLink" ma:format="Hyperlink" ma:hidden="true" ma:internalName="ApprovedVersion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09fcc29532d4b5490691015897be1fa" ma:index="47" nillable="true" ma:taxonomy="true" ma:internalName="g09fcc29532d4b5490691015897be1fa" ma:taxonomyFieldName="Source_x0020_Organisation" ma:displayName="Source Organisation" ma:readOnly="false" ma:default="" ma:fieldId="{009fcc29-532d-4b54-9069-1015897be1fa}" ma:sspId="8203df22-eee6-4f01-92f6-9ce365af7d75" ma:termSetId="aaf95c95-433d-4027-9608-6191b3ebce9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2e21e-f974-4ed6-a252-364afc4f9008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Taxonomy Catch All Column" ma:hidden="true" ma:list="{99653ad7-0b26-440e-b3bc-c90305aa1e92}" ma:internalName="TaxCatchAll" ma:showField="CatchAllData" ma:web="6872e21e-f974-4ed6-a252-364afc4f90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9" nillable="true" ma:displayName="Taxonomy Catch All Column1" ma:hidden="true" ma:list="{99653ad7-0b26-440e-b3bc-c90305aa1e92}" ma:internalName="TaxCatchAllLabel" ma:readOnly="true" ma:showField="CatchAllDataLabel" ma:web="6872e21e-f974-4ed6-a252-364afc4f90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bfef363d0284bfc857871dbbba9cc76" ma:index="45" nillable="true" ma:taxonomy="true" ma:internalName="ebfef363d0284bfc857871dbbba9cc76" ma:taxonomyFieldName="RESDepartment" ma:displayName="Department" ma:readOnly="false" ma:fieldId="{ebfef363-d028-4bfc-8578-71dbbba9cc76}" ma:taxonomyMulti="true" ma:sspId="8203df22-eee6-4f01-92f6-9ce365af7d75" ma:termSetId="b309cd9c-6027-472a-9cbd-44b4e19268e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46" nillable="true" ma:taxonomy="true" ma:internalName="TaxKeywordTaxHTField" ma:taxonomyFieldName="TaxKeyword" ma:displayName="Enterprise Keywords" ma:readOnly="false" ma:fieldId="{23f27201-bee3-471e-b2e7-b64fd8b7ca38}" ma:taxonomyMulti="true" ma:sspId="8203df22-eee6-4f01-92f6-9ce365af7d7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5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29" nillable="true" ma:displayName="wpItemLocation" ma:default="d8e3c1b15436470c898dca2cbaf0d77c;deaff62622654168a7668a3cbbc049a5;1834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31" nillable="true" ma:displayName="Stage tag" ma:default="Project Entity" ma:internalName="wp_tag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18e11-ea7b-4f55-bd27-38da88e8455f" elementFormDefault="qualified">
    <xsd:import namespace="http://schemas.microsoft.com/office/2006/documentManagement/types"/>
    <xsd:import namespace="http://schemas.microsoft.com/office/infopath/2007/PartnerControls"/>
    <xsd:element name="ibd96f61807446049eb180db9ba0312e" ma:index="36" nillable="true" ma:taxonomy="true" ma:internalName="ibd96f61807446049eb180db9ba0312e" ma:taxonomyFieldName="RESCountry" ma:displayName="Country" ma:readOnly="false" ma:default="4;#Australia|f8f0129c-97e1-44ca-91a3-229dcdf688cc" ma:fieldId="{2bd96f61-8074-4604-9eb1-80db9ba0312e}" ma:sspId="8203df22-eee6-4f01-92f6-9ce365af7d75" ma:termSetId="91568036-e4de-4693-931a-9816b679a3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1a8e738c0447848b49313dc719561c" ma:index="38" nillable="true" ma:taxonomy="true" ma:internalName="f51a8e738c0447848b49313dc719561c" ma:taxonomyFieldName="RESProjectType" ma:displayName="Project Type" ma:readOnly="false" ma:default="6;#Onshore Wind|a763bd1f-dd17-4ac8-817b-3e01a062e801" ma:fieldId="{f51a8e73-8c04-4784-8b49-313dc719561c}" ma:taxonomyMulti="true" ma:sspId="8203df22-eee6-4f01-92f6-9ce365af7d75" ma:termSetId="52ab9d7a-d67f-48fe-9a17-3fc5f05e93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0aab60ce81438484d145a916af5004" ma:index="40" nillable="true" ma:taxonomy="true" ma:internalName="cf0aab60ce81438484d145a916af5004" ma:taxonomyFieldName="RESClient" ma:displayName="Client" ma:readOnly="false" ma:default="" ma:fieldId="{cf0aab60-ce81-4384-84d1-45a916af5004}" ma:sspId="8203df22-eee6-4f01-92f6-9ce365af7d75" ma:termSetId="99ffa070-85ed-464e-89f7-81c3d5dff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aec6b09f94fc49d721e8edb05f5b5" ma:index="43" nillable="true" ma:taxonomy="true" ma:internalName="h05aec6b09f94fc49d721e8edb05f5b5" ma:taxonomyFieldName="RESMarket" ma:displayName="Market" ma:readOnly="false" ma:default="24;#EMEA|c2e15ef8-9daa-4a29-a251-616e984f584c" ma:fieldId="{105aec6b-09f9-4fc4-9d72-1e8edb05f5b5}" ma:sspId="8203df22-eee6-4f01-92f6-9ce365af7d75" ma:termSetId="2435b5fe-7cf9-4a5b-b52f-b0f2afdd9f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5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5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55" nillable="true" ma:displayName="Tags" ma:internalName="MediaServiceAutoTags" ma:readOnly="true">
      <xsd:simpleType>
        <xsd:restriction base="dms:Text"/>
      </xsd:simpleType>
    </xsd:element>
    <xsd:element name="MediaServiceLocation" ma:index="56" nillable="true" ma:displayName="Location" ma:internalName="MediaServiceLocation" ma:readOnly="true">
      <xsd:simpleType>
        <xsd:restriction base="dms:Text"/>
      </xsd:simpleType>
    </xsd:element>
    <xsd:element name="MediaServiceGenerationTime" ma:index="5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5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61" nillable="true" ma:taxonomy="true" ma:internalName="lcf76f155ced4ddcb4097134ff3c332f" ma:taxonomyFieldName="MediaServiceImageTags" ma:displayName="Image Tags" ma:readOnly="false" ma:fieldId="{5cf76f15-5ced-4ddc-b409-7134ff3c332f}" ma:taxonomyMulti="true" ma:sspId="8203df22-eee6-4f01-92f6-9ce365af7d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872e21e-f974-4ed6-a252-364afc4f9008">
      <UserInfo>
        <DisplayName>SharingLinks.98a7688d-2f24-4210-85ed-d40da397223d.OrganizationEdit.b9c22481-c109-4eb4-ab52-e2292c96b547</DisplayName>
        <AccountId>1138</AccountId>
        <AccountType/>
      </UserInfo>
      <UserInfo>
        <DisplayName>Nick Collis</DisplayName>
        <AccountId>173</AccountId>
        <AccountType/>
      </UserInfo>
      <UserInfo>
        <DisplayName>Avepoint Cloud Backup Worker 2</DisplayName>
        <AccountId>28</AccountId>
        <AccountType/>
      </UserInfo>
      <UserInfo>
        <DisplayName>Iain Campbell</DisplayName>
        <AccountId>82</AccountId>
        <AccountType/>
      </UserInfo>
      <UserInfo>
        <DisplayName>Avepoint Cloud Backup Worker 7</DisplayName>
        <AccountId>29</AccountId>
        <AccountType/>
      </UserInfo>
      <UserInfo>
        <DisplayName>Neil Faulder</DisplayName>
        <AccountId>86</AccountId>
        <AccountType/>
      </UserInfo>
      <UserInfo>
        <DisplayName>Nick Lilley</DisplayName>
        <AccountId>391</AccountId>
        <AccountType/>
      </UserInfo>
    </SharedWithUsers>
    <RESDescription xmlns="b5191903-e219-41cc-ab5a-e59ae8233be9" xsi:nil="true"/>
    <cf0aab60ce81438484d145a916af5004 xmlns="cd418e11-ea7b-4f55-bd27-38da88e8455f">
      <Terms xmlns="http://schemas.microsoft.com/office/infopath/2007/PartnerControls"/>
    </cf0aab60ce81438484d145a916af5004>
    <ebfef363d0284bfc857871dbbba9cc76 xmlns="6872e21e-f974-4ed6-a252-364afc4f90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161ff0f4-5fc1-4065-a432-a02f67e76696</TermId>
        </TermInfo>
      </Terms>
    </ebfef363d0284bfc857871dbbba9cc76>
    <RESDocumentType xmlns="b5191903-e219-41cc-ab5a-e59ae8233be9">Document</RESDocumentType>
    <RESOpenTextID xmlns="b5191903-e219-41cc-ab5a-e59ae8233be9" xsi:nil="true"/>
    <Circulation xmlns="b5191903-e219-41cc-ab5a-e59ae8233be9">Internal only</Circulation>
    <ApprovedVersionLink xmlns="b5191903-e219-41cc-ab5a-e59ae8233be9">
      <Url xsi:nil="true"/>
      <Description xsi:nil="true"/>
    </ApprovedVersionLink>
    <TaxCatchAll xmlns="6872e21e-f974-4ed6-a252-364afc4f9008">
      <Value>6</Value>
      <Value>4</Value>
      <Value>20</Value>
      <Value>1</Value>
    </TaxCatchAll>
    <TaxKeywordTaxHTField xmlns="6872e21e-f974-4ed6-a252-364afc4f9008">
      <Terms xmlns="http://schemas.microsoft.com/office/infopath/2007/PartnerControls"/>
    </TaxKeywordTaxHTField>
    <RESOwnedBy xmlns="b5191903-e219-41cc-ab5a-e59ae8233be9">
      <UserInfo>
        <DisplayName/>
        <AccountId xsi:nil="true"/>
        <AccountType/>
      </UserInfo>
    </RESOwnedBy>
    <RESApprovedDate xmlns="b5191903-e219-41cc-ab5a-e59ae8233be9" xsi:nil="true"/>
    <g09fcc29532d4b5490691015897be1fa xmlns="b5191903-e219-41cc-ab5a-e59ae8233be9">
      <Terms xmlns="http://schemas.microsoft.com/office/infopath/2007/PartnerControls"/>
    </g09fcc29532d4b5490691015897be1fa>
    <RESCheckedDate xmlns="b5191903-e219-41cc-ab5a-e59ae8233be9" xsi:nil="true"/>
    <wp_tag xmlns="abbeec68-b05e-4e2e-88e5-2ac3e13fe809">Project Entity</wp_tag>
    <wpItemSentToHistory xmlns="b5191903-e219-41cc-ab5a-e59ae8233be9" xsi:nil="true"/>
    <RESProjectNumber xmlns="b5191903-e219-41cc-ab5a-e59ae8233be9">4774</RESProjectNumber>
    <f51a8e738c0447848b49313dc719561c xmlns="cd418e11-ea7b-4f55-bd27-38da88e845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Onshore Wind</TermName>
          <TermId xmlns="http://schemas.microsoft.com/office/infopath/2007/PartnerControls">a763bd1f-dd17-4ac8-817b-3e01a062e801</TermId>
        </TermInfo>
      </Terms>
    </f51a8e738c0447848b49313dc719561c>
    <RESWorkflowStatus xmlns="b5191903-e219-41cc-ab5a-e59ae8233be9">Draft</RESWorkflowStatus>
    <RESRevision xmlns="http://schemas.microsoft.com/sharepoint/v3">1</RESRevision>
    <RESAgreementType xmlns="b5191903-e219-41cc-ab5a-e59ae8233be9" xsi:nil="true"/>
    <RESCommentsNotes xmlns="b5191903-e219-41cc-ab5a-e59ae8233be9" xsi:nil="true"/>
    <RESApprovedBy xmlns="b5191903-e219-41cc-ab5a-e59ae8233be9">
      <UserInfo>
        <DisplayName/>
        <AccountId xsi:nil="true"/>
        <AccountType/>
      </UserInfo>
    </RESApprovedBy>
    <ibd96f61807446049eb180db9ba0312e xmlns="cd418e11-ea7b-4f55-bd27-38da88e845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Australia</TermName>
          <TermId xmlns="http://schemas.microsoft.com/office/infopath/2007/PartnerControls">f8f0129c-97e1-44ca-91a3-229dcdf688cc</TermId>
        </TermInfo>
      </Terms>
    </ibd96f61807446049eb180db9ba0312e>
    <RESDocumentNumber xmlns="b5191903-e219-41cc-ab5a-e59ae8233be9">04774-4236794</RESDocumentNumber>
    <RESThirdPartyRefNo xmlns="b5191903-e219-41cc-ab5a-e59ae8233be9" xsi:nil="true"/>
    <RESDocTypeDescription xmlns="b5191903-e219-41cc-ab5a-e59ae8233be9" xsi:nil="true"/>
    <RESSource xmlns="b5191903-e219-41cc-ab5a-e59ae8233be9">RES</RESSource>
    <RESCheckedBy xmlns="b5191903-e219-41cc-ab5a-e59ae8233be9">
      <UserInfo>
        <DisplayName/>
        <AccountId xsi:nil="true"/>
        <AccountType/>
      </UserInfo>
    </RESCheckedBy>
    <h05aec6b09f94fc49d721e8edb05f5b5 xmlns="cd418e11-ea7b-4f55-bd27-38da88e845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Southern Europe ＆ Australia</TermName>
          <TermId xmlns="http://schemas.microsoft.com/office/infopath/2007/PartnerControls">5abd586a-cc72-4d2a-b7b3-5b26d9c53e79</TermId>
        </TermInfo>
      </Terms>
    </h05aec6b09f94fc49d721e8edb05f5b5>
    <RESDiscipline xmlns="b5191903-e219-41cc-ab5a-e59ae8233be9" xsi:nil="true"/>
    <wpItemlocation xmlns="14bfd2bb-3d4a-4549-9197-f3410a8da64b">d8e3c1b15436470c898dca2cbaf0d77c;deaff62622654168a7668a3cbbc049a5;1834;</wpItemlocation>
    <lcf76f155ced4ddcb4097134ff3c332f xmlns="cd418e11-ea7b-4f55-bd27-38da88e845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EBBA40-DE50-42F9-89E3-3663B48CC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191903-e219-41cc-ab5a-e59ae8233be9"/>
    <ds:schemaRef ds:uri="6872e21e-f974-4ed6-a252-364afc4f9008"/>
    <ds:schemaRef ds:uri="14bfd2bb-3d4a-4549-9197-f3410a8da64b"/>
    <ds:schemaRef ds:uri="abbeec68-b05e-4e2e-88e5-2ac3e13fe809"/>
    <ds:schemaRef ds:uri="cd418e11-ea7b-4f55-bd27-38da88e845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33D5EA-FDE8-4B45-8527-9DC8314577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AFCB6-BE9C-471D-B69A-00DD2EB14521}">
  <ds:schemaRefs>
    <ds:schemaRef ds:uri="14bfd2bb-3d4a-4549-9197-f3410a8da64b"/>
    <ds:schemaRef ds:uri="6872e21e-f974-4ed6-a252-364afc4f9008"/>
    <ds:schemaRef ds:uri="8e6152a8-b968-4717-a5f3-eddbcde7cd36"/>
    <ds:schemaRef ds:uri="abbeec68-b05e-4e2e-88e5-2ac3e13fe809"/>
    <ds:schemaRef ds:uri="b38a0c93-7ee8-44f6-9e05-da97aaf46831"/>
    <ds:schemaRef ds:uri="b5191903-e219-41cc-ab5a-e59ae8233be9"/>
    <ds:schemaRef ds:uri="cd418e11-ea7b-4f55-bd27-38da88e845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22145</TotalTime>
  <Words>433</Words>
  <Application>Microsoft Office PowerPoint</Application>
  <PresentationFormat>Widescreen</PresentationFormat>
  <Paragraphs>90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lara.maximiano@res-group.com</dc:creator>
  <cp:lastModifiedBy>Eleanor Cairns</cp:lastModifiedBy>
  <cp:revision>42</cp:revision>
  <cp:lastPrinted>2022-03-08T00:56:04Z</cp:lastPrinted>
  <dcterms:modified xsi:type="dcterms:W3CDTF">2024-07-30T00:10:53Z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17920">
    <vt:lpwstr>82</vt:lpwstr>
  </property>
  <property fmtid="{D5CDD505-2E9C-101B-9397-08002B2CF9AE}" pid="3" name="Order">
    <vt:r8>200100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xd_Signature">
    <vt:bool>false</vt:bool>
  </property>
  <property fmtid="{D5CDD505-2E9C-101B-9397-08002B2CF9AE}" pid="9" name="SharedWithUsers">
    <vt:lpwstr>1138;#Joe Pariano;#173;#John Prendergast (UK);#28;#Jonathan Swift;#82;#Michelle Whittington;#29;#Lara Maximiano;#86;#Callum Whiteford</vt:lpwstr>
  </property>
  <property fmtid="{D5CDD505-2E9C-101B-9397-08002B2CF9AE}" pid="10" name="RESTechnology">
    <vt:lpwstr/>
  </property>
  <property fmtid="{D5CDD505-2E9C-101B-9397-08002B2CF9AE}" pid="11" name="TaxKeyword">
    <vt:lpwstr/>
  </property>
  <property fmtid="{D5CDD505-2E9C-101B-9397-08002B2CF9AE}" pid="12" name="Source Organisation">
    <vt:lpwstr/>
  </property>
  <property fmtid="{D5CDD505-2E9C-101B-9397-08002B2CF9AE}" pid="13" name="RESDepartment">
    <vt:lpwstr>20;#Development|161ff0f4-5fc1-4065-a432-a02f67e76696</vt:lpwstr>
  </property>
  <property fmtid="{D5CDD505-2E9C-101B-9397-08002B2CF9AE}" pid="14" name="RESCompany">
    <vt:lpwstr/>
  </property>
  <property fmtid="{D5CDD505-2E9C-101B-9397-08002B2CF9AE}" pid="15" name="a7b62655042e40b2ae47f301aa143b10">
    <vt:lpwstr/>
  </property>
  <property fmtid="{D5CDD505-2E9C-101B-9397-08002B2CF9AE}" pid="16" name="RESProjectType">
    <vt:lpwstr>6;#Onshore Wind|a763bd1f-dd17-4ac8-817b-3e01a062e801</vt:lpwstr>
  </property>
  <property fmtid="{D5CDD505-2E9C-101B-9397-08002B2CF9AE}" pid="17" name="RESMarket">
    <vt:lpwstr>1;#Southern Europe ＆ Australia|5abd586a-cc72-4d2a-b7b3-5b26d9c53e79</vt:lpwstr>
  </property>
  <property fmtid="{D5CDD505-2E9C-101B-9397-08002B2CF9AE}" pid="18" name="RESClient">
    <vt:lpwstr/>
  </property>
  <property fmtid="{D5CDD505-2E9C-101B-9397-08002B2CF9AE}" pid="19" name="RESCountry">
    <vt:lpwstr>4;#Australia|f8f0129c-97e1-44ca-91a3-229dcdf688cc</vt:lpwstr>
  </property>
  <property fmtid="{D5CDD505-2E9C-101B-9397-08002B2CF9AE}" pid="20" name="ContentTypeId">
    <vt:lpwstr>0x010100D374AD321A584EA4A17CE05F3376715A0200881B29EED135544D8F865193757B1193</vt:lpwstr>
  </property>
</Properties>
</file>