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56" r:id="rId4"/>
  </p:sldMasterIdLst>
  <p:notesMasterIdLst>
    <p:notesMasterId r:id="rId23"/>
  </p:notesMasterIdLst>
  <p:handoutMasterIdLst>
    <p:handoutMasterId r:id="rId24"/>
  </p:handoutMasterIdLst>
  <p:sldIdLst>
    <p:sldId id="1129" r:id="rId5"/>
    <p:sldId id="1119" r:id="rId6"/>
    <p:sldId id="1089" r:id="rId7"/>
    <p:sldId id="456" r:id="rId8"/>
    <p:sldId id="1122" r:id="rId9"/>
    <p:sldId id="1135" r:id="rId10"/>
    <p:sldId id="1088" r:id="rId11"/>
    <p:sldId id="1136" r:id="rId12"/>
    <p:sldId id="1127" r:id="rId13"/>
    <p:sldId id="1133" r:id="rId14"/>
    <p:sldId id="1130" r:id="rId15"/>
    <p:sldId id="1131" r:id="rId16"/>
    <p:sldId id="1132" r:id="rId17"/>
    <p:sldId id="1097" r:id="rId18"/>
    <p:sldId id="1134" r:id="rId19"/>
    <p:sldId id="1098" r:id="rId20"/>
    <p:sldId id="1101" r:id="rId21"/>
    <p:sldId id="436" r:id="rId22"/>
  </p:sldIdLst>
  <p:sldSz cx="12192000" cy="6858000"/>
  <p:notesSz cx="6807200" cy="99393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155" indent="152384"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309" indent="304768"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464" indent="45715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618" indent="609539"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3047696" algn="l" defTabSz="1219080" rtl="0" eaLnBrk="1" latinLnBrk="0" hangingPunct="1">
      <a:defRPr kern="1200">
        <a:solidFill>
          <a:schemeClr val="tx1"/>
        </a:solidFill>
        <a:latin typeface="Arial" panose="020B0604020202020204" pitchFamily="34" charset="0"/>
        <a:ea typeface="+mn-ea"/>
        <a:cs typeface="+mn-cs"/>
      </a:defRPr>
    </a:lvl6pPr>
    <a:lvl7pPr marL="3657235" algn="l" defTabSz="1219080" rtl="0" eaLnBrk="1" latinLnBrk="0" hangingPunct="1">
      <a:defRPr kern="1200">
        <a:solidFill>
          <a:schemeClr val="tx1"/>
        </a:solidFill>
        <a:latin typeface="Arial" panose="020B0604020202020204" pitchFamily="34" charset="0"/>
        <a:ea typeface="+mn-ea"/>
        <a:cs typeface="+mn-cs"/>
      </a:defRPr>
    </a:lvl7pPr>
    <a:lvl8pPr marL="4266773" algn="l" defTabSz="1219080" rtl="0" eaLnBrk="1" latinLnBrk="0" hangingPunct="1">
      <a:defRPr kern="1200">
        <a:solidFill>
          <a:schemeClr val="tx1"/>
        </a:solidFill>
        <a:latin typeface="Arial" panose="020B0604020202020204" pitchFamily="34" charset="0"/>
        <a:ea typeface="+mn-ea"/>
        <a:cs typeface="+mn-cs"/>
      </a:defRPr>
    </a:lvl8pPr>
    <a:lvl9pPr marL="4876313" algn="l" defTabSz="121908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hris.gosling@res-group.com" initials="ch" lastIdx="15" clrIdx="6">
    <p:extLst>
      <p:ext uri="{19B8F6BF-5375-455C-9EA6-DF929625EA0E}">
        <p15:presenceInfo xmlns:p15="http://schemas.microsoft.com/office/powerpoint/2012/main" userId="S::urn:spo:guest#chris.gosling@res-group.com::" providerId="AD"/>
      </p:ext>
    </p:extLst>
  </p:cmAuthor>
  <p:cmAuthor id="1" name="Rebecca Meek" initials="RM" lastIdx="1" clrIdx="0">
    <p:extLst>
      <p:ext uri="{19B8F6BF-5375-455C-9EA6-DF929625EA0E}">
        <p15:presenceInfo xmlns:p15="http://schemas.microsoft.com/office/powerpoint/2012/main" userId="S::rebecca.meek@res-group.com::e3940c3b-f957-4201-ad82-fca365d991b3" providerId="AD"/>
      </p:ext>
    </p:extLst>
  </p:cmAuthor>
  <p:cmAuthor id="8" name="andrew.douglas@res-group.com" initials="an" lastIdx="3" clrIdx="7">
    <p:extLst>
      <p:ext uri="{19B8F6BF-5375-455C-9EA6-DF929625EA0E}">
        <p15:presenceInfo xmlns:p15="http://schemas.microsoft.com/office/powerpoint/2012/main" userId="S::urn:spo:guest#andrew.douglas@res-group.com::" providerId="AD"/>
      </p:ext>
    </p:extLst>
  </p:cmAuthor>
  <p:cmAuthor id="2" name="Jessica Anagnostaras" initials="JA" lastIdx="66" clrIdx="1">
    <p:extLst>
      <p:ext uri="{19B8F6BF-5375-455C-9EA6-DF929625EA0E}">
        <p15:presenceInfo xmlns:p15="http://schemas.microsoft.com/office/powerpoint/2012/main" userId="S::janagnostaras@umwelt.com.au::e319c355-ab7b-4c69-bebe-111f9c937e25" providerId="AD"/>
      </p:ext>
    </p:extLst>
  </p:cmAuthor>
  <p:cmAuthor id="9" name="John Merrell" initials="JM" lastIdx="6" clrIdx="8">
    <p:extLst>
      <p:ext uri="{19B8F6BF-5375-455C-9EA6-DF929625EA0E}">
        <p15:presenceInfo xmlns:p15="http://schemas.microsoft.com/office/powerpoint/2012/main" userId="S::JMerrell@umwelt.com.au::99778d99-6024-496b-acf6-c8b04c1162ea" providerId="AD"/>
      </p:ext>
    </p:extLst>
  </p:cmAuthor>
  <p:cmAuthor id="3" name="Marion O'Neil" initials="MO" lastIdx="5" clrIdx="2">
    <p:extLst>
      <p:ext uri="{19B8F6BF-5375-455C-9EA6-DF929625EA0E}">
        <p15:presenceInfo xmlns:p15="http://schemas.microsoft.com/office/powerpoint/2012/main" userId="Marion O'Neil" providerId="None"/>
      </p:ext>
    </p:extLst>
  </p:cmAuthor>
  <p:cmAuthor id="4" name="Pen Williams" initials="PW" lastIdx="4" clrIdx="3">
    <p:extLst>
      <p:ext uri="{19B8F6BF-5375-455C-9EA6-DF929625EA0E}">
        <p15:presenceInfo xmlns:p15="http://schemas.microsoft.com/office/powerpoint/2012/main" userId="Pen Williams" providerId="None"/>
      </p:ext>
    </p:extLst>
  </p:cmAuthor>
  <p:cmAuthor id="5" name="Eleanor Cairns" initials="EC" lastIdx="3" clrIdx="4">
    <p:extLst>
      <p:ext uri="{19B8F6BF-5375-455C-9EA6-DF929625EA0E}">
        <p15:presenceInfo xmlns:p15="http://schemas.microsoft.com/office/powerpoint/2012/main" userId="S::eleanor.cairns@res-group.com::c61d8304-efbb-4ff8-bf5a-62ade27ea862" providerId="AD"/>
      </p:ext>
    </p:extLst>
  </p:cmAuthor>
  <p:cmAuthor id="6" name="darren.chesterfield@res-group.com" initials="da" lastIdx="4" clrIdx="5">
    <p:extLst>
      <p:ext uri="{19B8F6BF-5375-455C-9EA6-DF929625EA0E}">
        <p15:presenceInfo xmlns:p15="http://schemas.microsoft.com/office/powerpoint/2012/main" userId="S::urn:spo:guest#darren.chesterfield@res-group.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421"/>
    <a:srgbClr val="FFFFFF"/>
    <a:srgbClr val="6A737B"/>
    <a:srgbClr val="0076C0"/>
    <a:srgbClr val="7686C2"/>
    <a:srgbClr val="FDB813"/>
    <a:srgbClr val="000000"/>
    <a:srgbClr val="78A2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3408C5-38CA-4286-844D-AA48DBE0114F}" v="372" dt="2022-01-14T00:58:31.006"/>
    <p1510:client id="{9CAD89F5-9A31-49B1-B3C9-8EC484A6947E}" vWet="2" dt="2022-01-14T00:57:59.9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umweltau.sharepoint.com/sites/21346/08%20Working%20Files/Social/05.%20Reporting/21346_Engagement%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mweltau.sharepoint.com/sites/21346/08%20Working%20Files/Social/05.%20Reporting/21346_Engagement%20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t>Issues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'Q6 Coded - Both'!$AD$1</c:f>
              <c:strCache>
                <c:ptCount val="1"/>
                <c:pt idx="0">
                  <c:v>Tallawang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'Q6 Coded - Both'!$AC$2:$AC$10</c:f>
              <c:strCache>
                <c:ptCount val="9"/>
                <c:pt idx="0">
                  <c:v>Culture</c:v>
                </c:pt>
                <c:pt idx="1">
                  <c:v>Community</c:v>
                </c:pt>
                <c:pt idx="2">
                  <c:v>Health and wellbeing</c:v>
                </c:pt>
                <c:pt idx="3">
                  <c:v>Cumulative </c:v>
                </c:pt>
                <c:pt idx="4">
                  <c:v>Way of life</c:v>
                </c:pt>
                <c:pt idx="5">
                  <c:v>Decision-making systems</c:v>
                </c:pt>
                <c:pt idx="6">
                  <c:v>Accessibility</c:v>
                </c:pt>
                <c:pt idx="7">
                  <c:v>Surroundings</c:v>
                </c:pt>
                <c:pt idx="8">
                  <c:v>Livelihoods</c:v>
                </c:pt>
              </c:strCache>
            </c:strRef>
          </c:cat>
          <c:val>
            <c:numRef>
              <c:f>'Q6 Coded - Both'!$AD$2:$AD$10</c:f>
              <c:numCache>
                <c:formatCode>General</c:formatCode>
                <c:ptCount val="9"/>
                <c:pt idx="0">
                  <c:v>0</c:v>
                </c:pt>
                <c:pt idx="1">
                  <c:v>1</c:v>
                </c:pt>
                <c:pt idx="2">
                  <c:v>2</c:v>
                </c:pt>
                <c:pt idx="3">
                  <c:v>4</c:v>
                </c:pt>
                <c:pt idx="4">
                  <c:v>4</c:v>
                </c:pt>
                <c:pt idx="5">
                  <c:v>5</c:v>
                </c:pt>
                <c:pt idx="6">
                  <c:v>5</c:v>
                </c:pt>
                <c:pt idx="7">
                  <c:v>12</c:v>
                </c:pt>
                <c:pt idx="8">
                  <c:v>15</c:v>
                </c:pt>
              </c:numCache>
            </c:numRef>
          </c:val>
          <c:extLst>
            <c:ext xmlns:c16="http://schemas.microsoft.com/office/drawing/2014/chart" uri="{C3380CC4-5D6E-409C-BE32-E72D297353CC}">
              <c16:uniqueId val="{00000000-9571-4B3F-A452-28249CD8B25B}"/>
            </c:ext>
          </c:extLst>
        </c:ser>
        <c:ser>
          <c:idx val="1"/>
          <c:order val="1"/>
          <c:tx>
            <c:strRef>
              <c:f>'Q6 Coded - Both'!$AE$1</c:f>
              <c:strCache>
                <c:ptCount val="1"/>
                <c:pt idx="0">
                  <c:v>Barneys Reef</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'Q6 Coded - Both'!$AC$2:$AC$10</c:f>
              <c:strCache>
                <c:ptCount val="9"/>
                <c:pt idx="0">
                  <c:v>Culture</c:v>
                </c:pt>
                <c:pt idx="1">
                  <c:v>Community</c:v>
                </c:pt>
                <c:pt idx="2">
                  <c:v>Health and wellbeing</c:v>
                </c:pt>
                <c:pt idx="3">
                  <c:v>Cumulative </c:v>
                </c:pt>
                <c:pt idx="4">
                  <c:v>Way of life</c:v>
                </c:pt>
                <c:pt idx="5">
                  <c:v>Decision-making systems</c:v>
                </c:pt>
                <c:pt idx="6">
                  <c:v>Accessibility</c:v>
                </c:pt>
                <c:pt idx="7">
                  <c:v>Surroundings</c:v>
                </c:pt>
                <c:pt idx="8">
                  <c:v>Livelihoods</c:v>
                </c:pt>
              </c:strCache>
            </c:strRef>
          </c:cat>
          <c:val>
            <c:numRef>
              <c:f>'Q6 Coded - Both'!$AE$2:$AE$10</c:f>
              <c:numCache>
                <c:formatCode>General</c:formatCode>
                <c:ptCount val="9"/>
                <c:pt idx="0">
                  <c:v>0</c:v>
                </c:pt>
                <c:pt idx="1">
                  <c:v>2</c:v>
                </c:pt>
                <c:pt idx="2">
                  <c:v>3</c:v>
                </c:pt>
                <c:pt idx="3">
                  <c:v>6</c:v>
                </c:pt>
                <c:pt idx="4">
                  <c:v>6</c:v>
                </c:pt>
                <c:pt idx="5">
                  <c:v>3</c:v>
                </c:pt>
                <c:pt idx="6">
                  <c:v>9</c:v>
                </c:pt>
                <c:pt idx="7">
                  <c:v>14</c:v>
                </c:pt>
                <c:pt idx="8">
                  <c:v>11</c:v>
                </c:pt>
              </c:numCache>
            </c:numRef>
          </c:val>
          <c:extLst>
            <c:ext xmlns:c16="http://schemas.microsoft.com/office/drawing/2014/chart" uri="{C3380CC4-5D6E-409C-BE32-E72D297353CC}">
              <c16:uniqueId val="{00000001-9571-4B3F-A452-28249CD8B25B}"/>
            </c:ext>
          </c:extLst>
        </c:ser>
        <c:dLbls>
          <c:dLblPos val="outEnd"/>
          <c:showLegendKey val="0"/>
          <c:showVal val="1"/>
          <c:showCatName val="0"/>
          <c:showSerName val="0"/>
          <c:showPercent val="0"/>
          <c:showBubbleSize val="0"/>
        </c:dLbls>
        <c:gapWidth val="182"/>
        <c:axId val="414640224"/>
        <c:axId val="414642304"/>
      </c:barChart>
      <c:catAx>
        <c:axId val="4146402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Impacts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642304"/>
        <c:crosses val="autoZero"/>
        <c:auto val="1"/>
        <c:lblAlgn val="ctr"/>
        <c:lblOffset val="100"/>
        <c:noMultiLvlLbl val="0"/>
      </c:catAx>
      <c:valAx>
        <c:axId val="4146423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Frequency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640224"/>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a:t>Benefits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'Q7 Coded'!$AE$1</c:f>
              <c:strCache>
                <c:ptCount val="1"/>
                <c:pt idx="0">
                  <c:v>Tallawang</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'Q7 Coded'!$AD$2:$AD$10</c:f>
              <c:strCache>
                <c:ptCount val="9"/>
                <c:pt idx="0">
                  <c:v>Health and wellbeing</c:v>
                </c:pt>
                <c:pt idx="1">
                  <c:v>Cumulative </c:v>
                </c:pt>
                <c:pt idx="2">
                  <c:v>Community</c:v>
                </c:pt>
                <c:pt idx="3">
                  <c:v>Culture</c:v>
                </c:pt>
                <c:pt idx="4">
                  <c:v>Way of life</c:v>
                </c:pt>
                <c:pt idx="5">
                  <c:v>Decision-making systems</c:v>
                </c:pt>
                <c:pt idx="6">
                  <c:v>Accessibility</c:v>
                </c:pt>
                <c:pt idx="7">
                  <c:v>Surroundings</c:v>
                </c:pt>
                <c:pt idx="8">
                  <c:v>Livelihoods</c:v>
                </c:pt>
              </c:strCache>
            </c:strRef>
          </c:cat>
          <c:val>
            <c:numRef>
              <c:f>'Q7 Coded'!$AE$2:$AE$10</c:f>
              <c:numCache>
                <c:formatCode>General</c:formatCode>
                <c:ptCount val="9"/>
                <c:pt idx="0">
                  <c:v>0</c:v>
                </c:pt>
                <c:pt idx="1">
                  <c:v>0</c:v>
                </c:pt>
                <c:pt idx="2">
                  <c:v>0</c:v>
                </c:pt>
                <c:pt idx="3">
                  <c:v>0</c:v>
                </c:pt>
                <c:pt idx="4">
                  <c:v>0</c:v>
                </c:pt>
                <c:pt idx="5">
                  <c:v>3</c:v>
                </c:pt>
                <c:pt idx="6">
                  <c:v>2</c:v>
                </c:pt>
                <c:pt idx="7">
                  <c:v>4</c:v>
                </c:pt>
                <c:pt idx="8">
                  <c:v>11</c:v>
                </c:pt>
              </c:numCache>
            </c:numRef>
          </c:val>
          <c:extLst>
            <c:ext xmlns:c16="http://schemas.microsoft.com/office/drawing/2014/chart" uri="{C3380CC4-5D6E-409C-BE32-E72D297353CC}">
              <c16:uniqueId val="{00000000-4B82-4CED-9DCB-9C1425F9FABE}"/>
            </c:ext>
          </c:extLst>
        </c:ser>
        <c:ser>
          <c:idx val="1"/>
          <c:order val="1"/>
          <c:tx>
            <c:strRef>
              <c:f>'Q7 Coded'!$AF$1</c:f>
              <c:strCache>
                <c:ptCount val="1"/>
                <c:pt idx="0">
                  <c:v>Barneys Reef</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'Q7 Coded'!$AD$2:$AD$10</c:f>
              <c:strCache>
                <c:ptCount val="9"/>
                <c:pt idx="0">
                  <c:v>Health and wellbeing</c:v>
                </c:pt>
                <c:pt idx="1">
                  <c:v>Cumulative </c:v>
                </c:pt>
                <c:pt idx="2">
                  <c:v>Community</c:v>
                </c:pt>
                <c:pt idx="3">
                  <c:v>Culture</c:v>
                </c:pt>
                <c:pt idx="4">
                  <c:v>Way of life</c:v>
                </c:pt>
                <c:pt idx="5">
                  <c:v>Decision-making systems</c:v>
                </c:pt>
                <c:pt idx="6">
                  <c:v>Accessibility</c:v>
                </c:pt>
                <c:pt idx="7">
                  <c:v>Surroundings</c:v>
                </c:pt>
                <c:pt idx="8">
                  <c:v>Livelihoods</c:v>
                </c:pt>
              </c:strCache>
            </c:strRef>
          </c:cat>
          <c:val>
            <c:numRef>
              <c:f>'Q7 Coded'!$AF$2:$AF$10</c:f>
              <c:numCache>
                <c:formatCode>General</c:formatCode>
                <c:ptCount val="9"/>
                <c:pt idx="0">
                  <c:v>0</c:v>
                </c:pt>
                <c:pt idx="1">
                  <c:v>0</c:v>
                </c:pt>
                <c:pt idx="2">
                  <c:v>1</c:v>
                </c:pt>
                <c:pt idx="3">
                  <c:v>1</c:v>
                </c:pt>
                <c:pt idx="4">
                  <c:v>2</c:v>
                </c:pt>
                <c:pt idx="5">
                  <c:v>3</c:v>
                </c:pt>
                <c:pt idx="6">
                  <c:v>9</c:v>
                </c:pt>
                <c:pt idx="7">
                  <c:v>8</c:v>
                </c:pt>
                <c:pt idx="8">
                  <c:v>13</c:v>
                </c:pt>
              </c:numCache>
            </c:numRef>
          </c:val>
          <c:extLst>
            <c:ext xmlns:c16="http://schemas.microsoft.com/office/drawing/2014/chart" uri="{C3380CC4-5D6E-409C-BE32-E72D297353CC}">
              <c16:uniqueId val="{00000001-4B82-4CED-9DCB-9C1425F9FABE}"/>
            </c:ext>
          </c:extLst>
        </c:ser>
        <c:dLbls>
          <c:dLblPos val="outEnd"/>
          <c:showLegendKey val="0"/>
          <c:showVal val="1"/>
          <c:showCatName val="0"/>
          <c:showSerName val="0"/>
          <c:showPercent val="0"/>
          <c:showBubbleSize val="0"/>
        </c:dLbls>
        <c:gapWidth val="182"/>
        <c:axId val="414640224"/>
        <c:axId val="414642304"/>
      </c:barChart>
      <c:catAx>
        <c:axId val="41464022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Impacts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642304"/>
        <c:crosses val="autoZero"/>
        <c:auto val="1"/>
        <c:lblAlgn val="ctr"/>
        <c:lblOffset val="100"/>
        <c:noMultiLvlLbl val="0"/>
      </c:catAx>
      <c:valAx>
        <c:axId val="4146423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a:t>Frequency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640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28AD9E-BF17-4E09-A14D-B9C7E84BC9B7}"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AU"/>
        </a:p>
      </dgm:t>
    </dgm:pt>
    <dgm:pt modelId="{0F242D97-5013-4361-81CA-5F5188FDED68}">
      <dgm:prSet phldrT="[Text]"/>
      <dgm:spPr>
        <a:solidFill>
          <a:schemeClr val="bg2">
            <a:alpha val="90000"/>
          </a:schemeClr>
        </a:solidFill>
      </dgm:spPr>
      <dgm:t>
        <a:bodyPr/>
        <a:lstStyle/>
        <a:p>
          <a:r>
            <a:rPr lang="en-AU">
              <a:solidFill>
                <a:schemeClr val="bg1"/>
              </a:solidFill>
            </a:rPr>
            <a:t>Benefit</a:t>
          </a:r>
        </a:p>
      </dgm:t>
    </dgm:pt>
    <dgm:pt modelId="{1E323723-EF7C-4A4A-8E5E-8CC78FA6BF41}" type="parTrans" cxnId="{74ABFE21-B21F-4FAC-A1B2-4073200A13F3}">
      <dgm:prSet/>
      <dgm:spPr/>
      <dgm:t>
        <a:bodyPr/>
        <a:lstStyle/>
        <a:p>
          <a:endParaRPr lang="en-AU"/>
        </a:p>
      </dgm:t>
    </dgm:pt>
    <dgm:pt modelId="{9ED5EA9E-DC7F-4D84-92D5-46003A7AE478}" type="sibTrans" cxnId="{74ABFE21-B21F-4FAC-A1B2-4073200A13F3}">
      <dgm:prSet/>
      <dgm:spPr/>
      <dgm:t>
        <a:bodyPr/>
        <a:lstStyle/>
        <a:p>
          <a:endParaRPr lang="en-AU"/>
        </a:p>
      </dgm:t>
    </dgm:pt>
    <dgm:pt modelId="{FC9DCC28-CE73-4C4E-8655-B74C2C17D3B0}">
      <dgm:prSet phldrT="[Text]"/>
      <dgm:spPr>
        <a:solidFill>
          <a:schemeClr val="accent6"/>
        </a:solidFill>
      </dgm:spPr>
      <dgm:t>
        <a:bodyPr/>
        <a:lstStyle/>
        <a:p>
          <a:r>
            <a:rPr lang="en-AU"/>
            <a:t>Service Providers</a:t>
          </a:r>
        </a:p>
      </dgm:t>
    </dgm:pt>
    <dgm:pt modelId="{5B141222-6480-4EEB-8B14-0029293F0DDC}" type="parTrans" cxnId="{4E10E7DF-DB58-4A9D-95F7-F612629053D8}">
      <dgm:prSet/>
      <dgm:spPr/>
      <dgm:t>
        <a:bodyPr/>
        <a:lstStyle/>
        <a:p>
          <a:endParaRPr lang="en-AU"/>
        </a:p>
      </dgm:t>
    </dgm:pt>
    <dgm:pt modelId="{A8FD64B1-82BC-4CC3-AA18-669A855D928D}" type="sibTrans" cxnId="{4E10E7DF-DB58-4A9D-95F7-F612629053D8}">
      <dgm:prSet/>
      <dgm:spPr/>
      <dgm:t>
        <a:bodyPr/>
        <a:lstStyle/>
        <a:p>
          <a:endParaRPr lang="en-AU"/>
        </a:p>
      </dgm:t>
    </dgm:pt>
    <dgm:pt modelId="{EA5B4531-25F3-40AE-B441-E969983A6CBC}">
      <dgm:prSet phldrT="[Text]"/>
      <dgm:spPr>
        <a:solidFill>
          <a:schemeClr val="accent6"/>
        </a:solidFill>
      </dgm:spPr>
      <dgm:t>
        <a:bodyPr/>
        <a:lstStyle/>
        <a:p>
          <a:r>
            <a:rPr lang="en-AU"/>
            <a:t>Community and Environmental Groups</a:t>
          </a:r>
        </a:p>
      </dgm:t>
    </dgm:pt>
    <dgm:pt modelId="{459C8EC7-1BF3-47F1-9DF8-8412BC175912}" type="parTrans" cxnId="{C53322CB-64D9-4467-A569-C38A6EB704C3}">
      <dgm:prSet/>
      <dgm:spPr/>
      <dgm:t>
        <a:bodyPr/>
        <a:lstStyle/>
        <a:p>
          <a:endParaRPr lang="en-AU"/>
        </a:p>
      </dgm:t>
    </dgm:pt>
    <dgm:pt modelId="{73F0EF6F-FA4C-4624-A497-64ACA1C77BC5}" type="sibTrans" cxnId="{C53322CB-64D9-4467-A569-C38A6EB704C3}">
      <dgm:prSet/>
      <dgm:spPr/>
      <dgm:t>
        <a:bodyPr/>
        <a:lstStyle/>
        <a:p>
          <a:endParaRPr lang="en-AU"/>
        </a:p>
      </dgm:t>
    </dgm:pt>
    <dgm:pt modelId="{996949F8-E765-4937-9898-5FAE6E0EFF7E}">
      <dgm:prSet phldrT="[Text]"/>
      <dgm:spPr>
        <a:solidFill>
          <a:schemeClr val="bg2">
            <a:alpha val="90000"/>
          </a:schemeClr>
        </a:solidFill>
      </dgm:spPr>
      <dgm:t>
        <a:bodyPr/>
        <a:lstStyle/>
        <a:p>
          <a:r>
            <a:rPr lang="en-AU">
              <a:solidFill>
                <a:schemeClr val="bg1"/>
              </a:solidFill>
            </a:rPr>
            <a:t>Sharing</a:t>
          </a:r>
        </a:p>
      </dgm:t>
    </dgm:pt>
    <dgm:pt modelId="{0A2C6817-2FBC-41A0-A505-742ED736E52A}" type="parTrans" cxnId="{83736A6F-85F9-43A7-938C-85A9E412C4FE}">
      <dgm:prSet/>
      <dgm:spPr/>
      <dgm:t>
        <a:bodyPr/>
        <a:lstStyle/>
        <a:p>
          <a:endParaRPr lang="en-AU"/>
        </a:p>
      </dgm:t>
    </dgm:pt>
    <dgm:pt modelId="{896A6141-CD60-4997-9946-685AF997A666}" type="sibTrans" cxnId="{83736A6F-85F9-43A7-938C-85A9E412C4FE}">
      <dgm:prSet/>
      <dgm:spPr/>
      <dgm:t>
        <a:bodyPr/>
        <a:lstStyle/>
        <a:p>
          <a:endParaRPr lang="en-AU"/>
        </a:p>
      </dgm:t>
    </dgm:pt>
    <dgm:pt modelId="{3F0ADB40-785E-4CF9-8FB6-E7D037D93072}">
      <dgm:prSet phldrT="[Text]"/>
      <dgm:spPr>
        <a:solidFill>
          <a:schemeClr val="accent6"/>
        </a:solidFill>
      </dgm:spPr>
      <dgm:t>
        <a:bodyPr/>
        <a:lstStyle/>
        <a:p>
          <a:r>
            <a:rPr lang="en-AU"/>
            <a:t>Host Landholders</a:t>
          </a:r>
        </a:p>
      </dgm:t>
    </dgm:pt>
    <dgm:pt modelId="{BDC076A3-98C5-4688-BDCF-7DAE01D0CF6D}" type="parTrans" cxnId="{15FA6498-C686-43E8-B8A7-E6D4CD0D8685}">
      <dgm:prSet/>
      <dgm:spPr/>
      <dgm:t>
        <a:bodyPr/>
        <a:lstStyle/>
        <a:p>
          <a:endParaRPr lang="en-AU"/>
        </a:p>
      </dgm:t>
    </dgm:pt>
    <dgm:pt modelId="{43524575-B5A6-480F-854E-99E00F7A96BF}" type="sibTrans" cxnId="{15FA6498-C686-43E8-B8A7-E6D4CD0D8685}">
      <dgm:prSet/>
      <dgm:spPr/>
      <dgm:t>
        <a:bodyPr/>
        <a:lstStyle/>
        <a:p>
          <a:endParaRPr lang="en-AU"/>
        </a:p>
      </dgm:t>
    </dgm:pt>
    <dgm:pt modelId="{FFC54BA2-1F9E-4638-8108-44AFA17A9D3D}">
      <dgm:prSet phldrT="[Text]"/>
      <dgm:spPr>
        <a:solidFill>
          <a:schemeClr val="accent6"/>
        </a:solidFill>
      </dgm:spPr>
      <dgm:t>
        <a:bodyPr/>
        <a:lstStyle/>
        <a:p>
          <a:r>
            <a:rPr lang="en-AU"/>
            <a:t>Adjacent Landholders</a:t>
          </a:r>
        </a:p>
      </dgm:t>
    </dgm:pt>
    <dgm:pt modelId="{16107DDB-0DAC-4F2A-A51D-07376435CDD7}" type="parTrans" cxnId="{EA66F1DB-EB40-4257-B76E-D63B6CCF2981}">
      <dgm:prSet/>
      <dgm:spPr/>
      <dgm:t>
        <a:bodyPr/>
        <a:lstStyle/>
        <a:p>
          <a:endParaRPr lang="en-AU"/>
        </a:p>
      </dgm:t>
    </dgm:pt>
    <dgm:pt modelId="{E1BAD0E2-300B-494C-A3CC-664B963CF921}" type="sibTrans" cxnId="{EA66F1DB-EB40-4257-B76E-D63B6CCF2981}">
      <dgm:prSet/>
      <dgm:spPr/>
      <dgm:t>
        <a:bodyPr/>
        <a:lstStyle/>
        <a:p>
          <a:endParaRPr lang="en-AU"/>
        </a:p>
      </dgm:t>
    </dgm:pt>
    <dgm:pt modelId="{D32A4566-C2D8-46CA-9AB0-A7E0725E8088}">
      <dgm:prSet phldrT="[Text]"/>
      <dgm:spPr>
        <a:solidFill>
          <a:schemeClr val="accent6"/>
        </a:solidFill>
      </dgm:spPr>
      <dgm:t>
        <a:bodyPr/>
        <a:lstStyle/>
        <a:p>
          <a:r>
            <a:rPr lang="en-AU"/>
            <a:t>Proximal landholders</a:t>
          </a:r>
        </a:p>
      </dgm:t>
    </dgm:pt>
    <dgm:pt modelId="{770996EF-1499-41B6-8091-291984A00888}" type="parTrans" cxnId="{627A6702-2903-4378-9856-598FB768D23B}">
      <dgm:prSet/>
      <dgm:spPr/>
      <dgm:t>
        <a:bodyPr/>
        <a:lstStyle/>
        <a:p>
          <a:endParaRPr lang="en-AU"/>
        </a:p>
      </dgm:t>
    </dgm:pt>
    <dgm:pt modelId="{EA70E520-FFE7-4823-945D-A1EEF2EF2BC8}" type="sibTrans" cxnId="{627A6702-2903-4378-9856-598FB768D23B}">
      <dgm:prSet/>
      <dgm:spPr/>
      <dgm:t>
        <a:bodyPr/>
        <a:lstStyle/>
        <a:p>
          <a:endParaRPr lang="en-AU"/>
        </a:p>
      </dgm:t>
    </dgm:pt>
    <dgm:pt modelId="{BA84E993-1499-4BFA-B76C-A876C0B248FC}">
      <dgm:prSet phldrT="[Text]"/>
      <dgm:spPr>
        <a:solidFill>
          <a:schemeClr val="accent6"/>
        </a:solidFill>
      </dgm:spPr>
      <dgm:t>
        <a:bodyPr/>
        <a:lstStyle/>
        <a:p>
          <a:r>
            <a:rPr lang="en-AU"/>
            <a:t>Wider Community </a:t>
          </a:r>
        </a:p>
      </dgm:t>
    </dgm:pt>
    <dgm:pt modelId="{F701CE0B-713D-4861-A0DD-E830492132F7}" type="parTrans" cxnId="{1E6B12DF-CC4A-4525-B58E-BFED4ACDA0D8}">
      <dgm:prSet/>
      <dgm:spPr/>
      <dgm:t>
        <a:bodyPr/>
        <a:lstStyle/>
        <a:p>
          <a:endParaRPr lang="en-AU"/>
        </a:p>
      </dgm:t>
    </dgm:pt>
    <dgm:pt modelId="{0E455DA7-D74C-443F-BB8C-1F3B58AE3A31}" type="sibTrans" cxnId="{1E6B12DF-CC4A-4525-B58E-BFED4ACDA0D8}">
      <dgm:prSet/>
      <dgm:spPr/>
      <dgm:t>
        <a:bodyPr/>
        <a:lstStyle/>
        <a:p>
          <a:endParaRPr lang="en-AU"/>
        </a:p>
      </dgm:t>
    </dgm:pt>
    <dgm:pt modelId="{D6F7287B-F886-42BB-AE55-C1BB3DF7545B}" type="pres">
      <dgm:prSet presAssocID="{1328AD9E-BF17-4E09-A14D-B9C7E84BC9B7}" presName="outerComposite" presStyleCnt="0">
        <dgm:presLayoutVars>
          <dgm:chMax val="2"/>
          <dgm:animLvl val="lvl"/>
          <dgm:resizeHandles val="exact"/>
        </dgm:presLayoutVars>
      </dgm:prSet>
      <dgm:spPr/>
    </dgm:pt>
    <dgm:pt modelId="{8DFAD02C-537D-4461-9E4C-A0B52B17CD15}" type="pres">
      <dgm:prSet presAssocID="{1328AD9E-BF17-4E09-A14D-B9C7E84BC9B7}" presName="dummyMaxCanvas" presStyleCnt="0"/>
      <dgm:spPr/>
    </dgm:pt>
    <dgm:pt modelId="{BF0E27AE-4D09-4730-B4D6-A8D78459B339}" type="pres">
      <dgm:prSet presAssocID="{1328AD9E-BF17-4E09-A14D-B9C7E84BC9B7}" presName="parentComposite" presStyleCnt="0"/>
      <dgm:spPr/>
    </dgm:pt>
    <dgm:pt modelId="{7B45CA9E-F91E-4F9F-AFB2-4BBE1D4A93FC}" type="pres">
      <dgm:prSet presAssocID="{1328AD9E-BF17-4E09-A14D-B9C7E84BC9B7}" presName="parent1" presStyleLbl="alignAccFollowNode1" presStyleIdx="0" presStyleCnt="4">
        <dgm:presLayoutVars>
          <dgm:chMax val="4"/>
        </dgm:presLayoutVars>
      </dgm:prSet>
      <dgm:spPr/>
    </dgm:pt>
    <dgm:pt modelId="{7ECBF4AC-6256-4263-B91E-8B16C2284FD9}" type="pres">
      <dgm:prSet presAssocID="{1328AD9E-BF17-4E09-A14D-B9C7E84BC9B7}" presName="parent2" presStyleLbl="alignAccFollowNode1" presStyleIdx="1" presStyleCnt="4">
        <dgm:presLayoutVars>
          <dgm:chMax val="4"/>
        </dgm:presLayoutVars>
      </dgm:prSet>
      <dgm:spPr/>
    </dgm:pt>
    <dgm:pt modelId="{B0ED5445-658E-484D-9779-E4D43DE1C1B2}" type="pres">
      <dgm:prSet presAssocID="{1328AD9E-BF17-4E09-A14D-B9C7E84BC9B7}" presName="childrenComposite" presStyleCnt="0"/>
      <dgm:spPr/>
    </dgm:pt>
    <dgm:pt modelId="{6EE013DF-1285-4C84-8A2E-FEC31B86C2AC}" type="pres">
      <dgm:prSet presAssocID="{1328AD9E-BF17-4E09-A14D-B9C7E84BC9B7}" presName="dummyMaxCanvas_ChildArea" presStyleCnt="0"/>
      <dgm:spPr/>
    </dgm:pt>
    <dgm:pt modelId="{30219977-E371-4B75-ABA6-249B7CA123D8}" type="pres">
      <dgm:prSet presAssocID="{1328AD9E-BF17-4E09-A14D-B9C7E84BC9B7}" presName="fulcrum" presStyleLbl="alignAccFollowNode1" presStyleIdx="2" presStyleCnt="4"/>
      <dgm:spPr>
        <a:solidFill>
          <a:schemeClr val="accent6">
            <a:lumMod val="20000"/>
            <a:lumOff val="80000"/>
            <a:alpha val="90000"/>
          </a:schemeClr>
        </a:solidFill>
      </dgm:spPr>
    </dgm:pt>
    <dgm:pt modelId="{BBF36E7D-49E4-48B9-A8D7-1EE935842EB0}" type="pres">
      <dgm:prSet presAssocID="{1328AD9E-BF17-4E09-A14D-B9C7E84BC9B7}" presName="balance_33" presStyleLbl="alignAccFollowNode1" presStyleIdx="3" presStyleCnt="4">
        <dgm:presLayoutVars>
          <dgm:bulletEnabled val="1"/>
        </dgm:presLayoutVars>
      </dgm:prSet>
      <dgm:spPr>
        <a:solidFill>
          <a:schemeClr val="accent6">
            <a:lumMod val="20000"/>
            <a:lumOff val="80000"/>
            <a:alpha val="90000"/>
          </a:schemeClr>
        </a:solidFill>
      </dgm:spPr>
    </dgm:pt>
    <dgm:pt modelId="{955E407A-C349-4B96-A586-13E1EAD39B1E}" type="pres">
      <dgm:prSet presAssocID="{1328AD9E-BF17-4E09-A14D-B9C7E84BC9B7}" presName="right_33_1" presStyleLbl="node1" presStyleIdx="0" presStyleCnt="6">
        <dgm:presLayoutVars>
          <dgm:bulletEnabled val="1"/>
        </dgm:presLayoutVars>
      </dgm:prSet>
      <dgm:spPr/>
    </dgm:pt>
    <dgm:pt modelId="{9D629643-0896-4AF0-8C82-65B3C8467A55}" type="pres">
      <dgm:prSet presAssocID="{1328AD9E-BF17-4E09-A14D-B9C7E84BC9B7}" presName="right_33_2" presStyleLbl="node1" presStyleIdx="1" presStyleCnt="6">
        <dgm:presLayoutVars>
          <dgm:bulletEnabled val="1"/>
        </dgm:presLayoutVars>
      </dgm:prSet>
      <dgm:spPr/>
    </dgm:pt>
    <dgm:pt modelId="{6C2EFD06-F4C2-4F43-A907-92CC07CAC9F0}" type="pres">
      <dgm:prSet presAssocID="{1328AD9E-BF17-4E09-A14D-B9C7E84BC9B7}" presName="right_33_3" presStyleLbl="node1" presStyleIdx="2" presStyleCnt="6">
        <dgm:presLayoutVars>
          <dgm:bulletEnabled val="1"/>
        </dgm:presLayoutVars>
      </dgm:prSet>
      <dgm:spPr/>
    </dgm:pt>
    <dgm:pt modelId="{61436AC0-7E90-40CD-AB74-E86EEB8E3C64}" type="pres">
      <dgm:prSet presAssocID="{1328AD9E-BF17-4E09-A14D-B9C7E84BC9B7}" presName="left_33_1" presStyleLbl="node1" presStyleIdx="3" presStyleCnt="6">
        <dgm:presLayoutVars>
          <dgm:bulletEnabled val="1"/>
        </dgm:presLayoutVars>
      </dgm:prSet>
      <dgm:spPr/>
    </dgm:pt>
    <dgm:pt modelId="{76C4F4A5-63B8-4A14-8D62-23BAF02CA3B5}" type="pres">
      <dgm:prSet presAssocID="{1328AD9E-BF17-4E09-A14D-B9C7E84BC9B7}" presName="left_33_2" presStyleLbl="node1" presStyleIdx="4" presStyleCnt="6">
        <dgm:presLayoutVars>
          <dgm:bulletEnabled val="1"/>
        </dgm:presLayoutVars>
      </dgm:prSet>
      <dgm:spPr/>
    </dgm:pt>
    <dgm:pt modelId="{5D05360C-2CF0-4A39-93BB-91068123440C}" type="pres">
      <dgm:prSet presAssocID="{1328AD9E-BF17-4E09-A14D-B9C7E84BC9B7}" presName="left_33_3" presStyleLbl="node1" presStyleIdx="5" presStyleCnt="6">
        <dgm:presLayoutVars>
          <dgm:bulletEnabled val="1"/>
        </dgm:presLayoutVars>
      </dgm:prSet>
      <dgm:spPr/>
    </dgm:pt>
  </dgm:ptLst>
  <dgm:cxnLst>
    <dgm:cxn modelId="{92D83002-8571-482B-BB0E-1E58AA5161A3}" type="presOf" srcId="{0F242D97-5013-4361-81CA-5F5188FDED68}" destId="{7B45CA9E-F91E-4F9F-AFB2-4BBE1D4A93FC}" srcOrd="0" destOrd="0" presId="urn:microsoft.com/office/officeart/2005/8/layout/balance1"/>
    <dgm:cxn modelId="{627A6702-2903-4378-9856-598FB768D23B}" srcId="{996949F8-E765-4937-9898-5FAE6E0EFF7E}" destId="{D32A4566-C2D8-46CA-9AB0-A7E0725E8088}" srcOrd="2" destOrd="0" parTransId="{770996EF-1499-41B6-8091-291984A00888}" sibTransId="{EA70E520-FFE7-4823-945D-A1EEF2EF2BC8}"/>
    <dgm:cxn modelId="{B8101F21-27E3-4345-8DC4-BF1D7CA2B319}" type="presOf" srcId="{EA5B4531-25F3-40AE-B441-E969983A6CBC}" destId="{76C4F4A5-63B8-4A14-8D62-23BAF02CA3B5}" srcOrd="0" destOrd="0" presId="urn:microsoft.com/office/officeart/2005/8/layout/balance1"/>
    <dgm:cxn modelId="{74ABFE21-B21F-4FAC-A1B2-4073200A13F3}" srcId="{1328AD9E-BF17-4E09-A14D-B9C7E84BC9B7}" destId="{0F242D97-5013-4361-81CA-5F5188FDED68}" srcOrd="0" destOrd="0" parTransId="{1E323723-EF7C-4A4A-8E5E-8CC78FA6BF41}" sibTransId="{9ED5EA9E-DC7F-4D84-92D5-46003A7AE478}"/>
    <dgm:cxn modelId="{C5C41640-9D35-43F3-8032-5615C3EB1AEE}" type="presOf" srcId="{BA84E993-1499-4BFA-B76C-A876C0B248FC}" destId="{5D05360C-2CF0-4A39-93BB-91068123440C}" srcOrd="0" destOrd="0" presId="urn:microsoft.com/office/officeart/2005/8/layout/balance1"/>
    <dgm:cxn modelId="{68BD2E4E-5AF0-43CF-8186-DA43009DDE2D}" type="presOf" srcId="{996949F8-E765-4937-9898-5FAE6E0EFF7E}" destId="{7ECBF4AC-6256-4263-B91E-8B16C2284FD9}" srcOrd="0" destOrd="0" presId="urn:microsoft.com/office/officeart/2005/8/layout/balance1"/>
    <dgm:cxn modelId="{83736A6F-85F9-43A7-938C-85A9E412C4FE}" srcId="{1328AD9E-BF17-4E09-A14D-B9C7E84BC9B7}" destId="{996949F8-E765-4937-9898-5FAE6E0EFF7E}" srcOrd="1" destOrd="0" parTransId="{0A2C6817-2FBC-41A0-A505-742ED736E52A}" sibTransId="{896A6141-CD60-4997-9946-685AF997A666}"/>
    <dgm:cxn modelId="{16B7C193-4EFF-4308-B815-97C0929B6443}" type="presOf" srcId="{D32A4566-C2D8-46CA-9AB0-A7E0725E8088}" destId="{6C2EFD06-F4C2-4F43-A907-92CC07CAC9F0}" srcOrd="0" destOrd="0" presId="urn:microsoft.com/office/officeart/2005/8/layout/balance1"/>
    <dgm:cxn modelId="{D32CD093-5F0D-42FB-BC5E-424618DB0EFC}" type="presOf" srcId="{3F0ADB40-785E-4CF9-8FB6-E7D037D93072}" destId="{955E407A-C349-4B96-A586-13E1EAD39B1E}" srcOrd="0" destOrd="0" presId="urn:microsoft.com/office/officeart/2005/8/layout/balance1"/>
    <dgm:cxn modelId="{15FA6498-C686-43E8-B8A7-E6D4CD0D8685}" srcId="{996949F8-E765-4937-9898-5FAE6E0EFF7E}" destId="{3F0ADB40-785E-4CF9-8FB6-E7D037D93072}" srcOrd="0" destOrd="0" parTransId="{BDC076A3-98C5-4688-BDCF-7DAE01D0CF6D}" sibTransId="{43524575-B5A6-480F-854E-99E00F7A96BF}"/>
    <dgm:cxn modelId="{4FE2F9B9-FAD6-460B-884F-B3F1A679A2FB}" type="presOf" srcId="{1328AD9E-BF17-4E09-A14D-B9C7E84BC9B7}" destId="{D6F7287B-F886-42BB-AE55-C1BB3DF7545B}" srcOrd="0" destOrd="0" presId="urn:microsoft.com/office/officeart/2005/8/layout/balance1"/>
    <dgm:cxn modelId="{C53322CB-64D9-4467-A569-C38A6EB704C3}" srcId="{0F242D97-5013-4361-81CA-5F5188FDED68}" destId="{EA5B4531-25F3-40AE-B441-E969983A6CBC}" srcOrd="1" destOrd="0" parTransId="{459C8EC7-1BF3-47F1-9DF8-8412BC175912}" sibTransId="{73F0EF6F-FA4C-4624-A497-64ACA1C77BC5}"/>
    <dgm:cxn modelId="{EA66F1DB-EB40-4257-B76E-D63B6CCF2981}" srcId="{996949F8-E765-4937-9898-5FAE6E0EFF7E}" destId="{FFC54BA2-1F9E-4638-8108-44AFA17A9D3D}" srcOrd="1" destOrd="0" parTransId="{16107DDB-0DAC-4F2A-A51D-07376435CDD7}" sibTransId="{E1BAD0E2-300B-494C-A3CC-664B963CF921}"/>
    <dgm:cxn modelId="{AA004DDC-0C7A-4CAA-BF95-58B2DCB364AF}" type="presOf" srcId="{FFC54BA2-1F9E-4638-8108-44AFA17A9D3D}" destId="{9D629643-0896-4AF0-8C82-65B3C8467A55}" srcOrd="0" destOrd="0" presId="urn:microsoft.com/office/officeart/2005/8/layout/balance1"/>
    <dgm:cxn modelId="{1E6B12DF-CC4A-4525-B58E-BFED4ACDA0D8}" srcId="{0F242D97-5013-4361-81CA-5F5188FDED68}" destId="{BA84E993-1499-4BFA-B76C-A876C0B248FC}" srcOrd="2" destOrd="0" parTransId="{F701CE0B-713D-4861-A0DD-E830492132F7}" sibTransId="{0E455DA7-D74C-443F-BB8C-1F3B58AE3A31}"/>
    <dgm:cxn modelId="{4E10E7DF-DB58-4A9D-95F7-F612629053D8}" srcId="{0F242D97-5013-4361-81CA-5F5188FDED68}" destId="{FC9DCC28-CE73-4C4E-8655-B74C2C17D3B0}" srcOrd="0" destOrd="0" parTransId="{5B141222-6480-4EEB-8B14-0029293F0DDC}" sibTransId="{A8FD64B1-82BC-4CC3-AA18-669A855D928D}"/>
    <dgm:cxn modelId="{262942E3-38CD-45E7-BFAD-3F0FF2E9B64D}" type="presOf" srcId="{FC9DCC28-CE73-4C4E-8655-B74C2C17D3B0}" destId="{61436AC0-7E90-40CD-AB74-E86EEB8E3C64}" srcOrd="0" destOrd="0" presId="urn:microsoft.com/office/officeart/2005/8/layout/balance1"/>
    <dgm:cxn modelId="{765A60AB-F0B8-414C-BEB0-4CCB27D1DAB7}" type="presParOf" srcId="{D6F7287B-F886-42BB-AE55-C1BB3DF7545B}" destId="{8DFAD02C-537D-4461-9E4C-A0B52B17CD15}" srcOrd="0" destOrd="0" presId="urn:microsoft.com/office/officeart/2005/8/layout/balance1"/>
    <dgm:cxn modelId="{05EE918B-BDD5-446C-B2D5-6EA8EA419F11}" type="presParOf" srcId="{D6F7287B-F886-42BB-AE55-C1BB3DF7545B}" destId="{BF0E27AE-4D09-4730-B4D6-A8D78459B339}" srcOrd="1" destOrd="0" presId="urn:microsoft.com/office/officeart/2005/8/layout/balance1"/>
    <dgm:cxn modelId="{8C3C2549-F2C5-4C9D-85E3-8AB71CA6B6D8}" type="presParOf" srcId="{BF0E27AE-4D09-4730-B4D6-A8D78459B339}" destId="{7B45CA9E-F91E-4F9F-AFB2-4BBE1D4A93FC}" srcOrd="0" destOrd="0" presId="urn:microsoft.com/office/officeart/2005/8/layout/balance1"/>
    <dgm:cxn modelId="{062BCD5E-7A98-448F-8E29-F9DE346BB5E5}" type="presParOf" srcId="{BF0E27AE-4D09-4730-B4D6-A8D78459B339}" destId="{7ECBF4AC-6256-4263-B91E-8B16C2284FD9}" srcOrd="1" destOrd="0" presId="urn:microsoft.com/office/officeart/2005/8/layout/balance1"/>
    <dgm:cxn modelId="{F7414DD2-FC47-42C1-A2F5-DEADD61D8A50}" type="presParOf" srcId="{D6F7287B-F886-42BB-AE55-C1BB3DF7545B}" destId="{B0ED5445-658E-484D-9779-E4D43DE1C1B2}" srcOrd="2" destOrd="0" presId="urn:microsoft.com/office/officeart/2005/8/layout/balance1"/>
    <dgm:cxn modelId="{4C305CA5-DF55-4972-A9BA-0ED18019F08F}" type="presParOf" srcId="{B0ED5445-658E-484D-9779-E4D43DE1C1B2}" destId="{6EE013DF-1285-4C84-8A2E-FEC31B86C2AC}" srcOrd="0" destOrd="0" presId="urn:microsoft.com/office/officeart/2005/8/layout/balance1"/>
    <dgm:cxn modelId="{37AC206E-F73B-46B0-9209-2A3D959ADE88}" type="presParOf" srcId="{B0ED5445-658E-484D-9779-E4D43DE1C1B2}" destId="{30219977-E371-4B75-ABA6-249B7CA123D8}" srcOrd="1" destOrd="0" presId="urn:microsoft.com/office/officeart/2005/8/layout/balance1"/>
    <dgm:cxn modelId="{F0E0051A-E3EF-413B-960F-8FEF74801192}" type="presParOf" srcId="{B0ED5445-658E-484D-9779-E4D43DE1C1B2}" destId="{BBF36E7D-49E4-48B9-A8D7-1EE935842EB0}" srcOrd="2" destOrd="0" presId="urn:microsoft.com/office/officeart/2005/8/layout/balance1"/>
    <dgm:cxn modelId="{AFBFCB21-3068-4AB8-AA9A-03A7D119877D}" type="presParOf" srcId="{B0ED5445-658E-484D-9779-E4D43DE1C1B2}" destId="{955E407A-C349-4B96-A586-13E1EAD39B1E}" srcOrd="3" destOrd="0" presId="urn:microsoft.com/office/officeart/2005/8/layout/balance1"/>
    <dgm:cxn modelId="{A87C548D-772B-43B0-9FA9-88EB68C5547D}" type="presParOf" srcId="{B0ED5445-658E-484D-9779-E4D43DE1C1B2}" destId="{9D629643-0896-4AF0-8C82-65B3C8467A55}" srcOrd="4" destOrd="0" presId="urn:microsoft.com/office/officeart/2005/8/layout/balance1"/>
    <dgm:cxn modelId="{D512CC01-4C01-4EDE-811B-C443217C9622}" type="presParOf" srcId="{B0ED5445-658E-484D-9779-E4D43DE1C1B2}" destId="{6C2EFD06-F4C2-4F43-A907-92CC07CAC9F0}" srcOrd="5" destOrd="0" presId="urn:microsoft.com/office/officeart/2005/8/layout/balance1"/>
    <dgm:cxn modelId="{1E51C8C8-3384-4085-BFE3-EB380A469209}" type="presParOf" srcId="{B0ED5445-658E-484D-9779-E4D43DE1C1B2}" destId="{61436AC0-7E90-40CD-AB74-E86EEB8E3C64}" srcOrd="6" destOrd="0" presId="urn:microsoft.com/office/officeart/2005/8/layout/balance1"/>
    <dgm:cxn modelId="{82CD9BAF-9170-4614-8C20-FB7FDB8C1A25}" type="presParOf" srcId="{B0ED5445-658E-484D-9779-E4D43DE1C1B2}" destId="{76C4F4A5-63B8-4A14-8D62-23BAF02CA3B5}" srcOrd="7" destOrd="0" presId="urn:microsoft.com/office/officeart/2005/8/layout/balance1"/>
    <dgm:cxn modelId="{7789D1B9-43ED-4690-80A5-6CC8FAAF307B}" type="presParOf" srcId="{B0ED5445-658E-484D-9779-E4D43DE1C1B2}" destId="{5D05360C-2CF0-4A39-93BB-91068123440C}"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5CA9E-F91E-4F9F-AFB2-4BBE1D4A93FC}">
      <dsp:nvSpPr>
        <dsp:cNvPr id="0" name=""/>
        <dsp:cNvSpPr/>
      </dsp:nvSpPr>
      <dsp:spPr>
        <a:xfrm>
          <a:off x="1129386" y="0"/>
          <a:ext cx="1241686" cy="689825"/>
        </a:xfrm>
        <a:prstGeom prst="roundRect">
          <a:avLst>
            <a:gd name="adj" fmla="val 10000"/>
          </a:avLst>
        </a:prstGeom>
        <a:solidFill>
          <a:schemeClr val="bg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kern="1200">
              <a:solidFill>
                <a:schemeClr val="bg1"/>
              </a:solidFill>
            </a:rPr>
            <a:t>Benefit</a:t>
          </a:r>
        </a:p>
      </dsp:txBody>
      <dsp:txXfrm>
        <a:off x="1149590" y="20204"/>
        <a:ext cx="1201278" cy="649417"/>
      </dsp:txXfrm>
    </dsp:sp>
    <dsp:sp modelId="{7ECBF4AC-6256-4263-B91E-8B16C2284FD9}">
      <dsp:nvSpPr>
        <dsp:cNvPr id="0" name=""/>
        <dsp:cNvSpPr/>
      </dsp:nvSpPr>
      <dsp:spPr>
        <a:xfrm>
          <a:off x="2922932" y="0"/>
          <a:ext cx="1241686" cy="689825"/>
        </a:xfrm>
        <a:prstGeom prst="roundRect">
          <a:avLst>
            <a:gd name="adj" fmla="val 10000"/>
          </a:avLst>
        </a:prstGeom>
        <a:solidFill>
          <a:schemeClr val="bg2">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AU" sz="2400" kern="1200">
              <a:solidFill>
                <a:schemeClr val="bg1"/>
              </a:solidFill>
            </a:rPr>
            <a:t>Sharing</a:t>
          </a:r>
        </a:p>
      </dsp:txBody>
      <dsp:txXfrm>
        <a:off x="2943136" y="20204"/>
        <a:ext cx="1201278" cy="649417"/>
      </dsp:txXfrm>
    </dsp:sp>
    <dsp:sp modelId="{30219977-E371-4B75-ABA6-249B7CA123D8}">
      <dsp:nvSpPr>
        <dsp:cNvPr id="0" name=""/>
        <dsp:cNvSpPr/>
      </dsp:nvSpPr>
      <dsp:spPr>
        <a:xfrm>
          <a:off x="2388317" y="2931758"/>
          <a:ext cx="517369" cy="517369"/>
        </a:xfrm>
        <a:prstGeom prst="triangle">
          <a:avLst/>
        </a:prstGeom>
        <a:solidFill>
          <a:schemeClr val="accent6">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F36E7D-49E4-48B9-A8D7-1EE935842EB0}">
      <dsp:nvSpPr>
        <dsp:cNvPr id="0" name=""/>
        <dsp:cNvSpPr/>
      </dsp:nvSpPr>
      <dsp:spPr>
        <a:xfrm>
          <a:off x="1094894" y="2715153"/>
          <a:ext cx="3104215" cy="209706"/>
        </a:xfrm>
        <a:prstGeom prst="rect">
          <a:avLst/>
        </a:prstGeom>
        <a:solidFill>
          <a:schemeClr val="accent6">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5E407A-C349-4B96-A586-13E1EAD39B1E}">
      <dsp:nvSpPr>
        <dsp:cNvPr id="0" name=""/>
        <dsp:cNvSpPr/>
      </dsp:nvSpPr>
      <dsp:spPr>
        <a:xfrm>
          <a:off x="2922932" y="2110866"/>
          <a:ext cx="1241686" cy="579453"/>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a:t>Host Landholders</a:t>
          </a:r>
        </a:p>
      </dsp:txBody>
      <dsp:txXfrm>
        <a:off x="2951219" y="2139153"/>
        <a:ext cx="1185112" cy="522879"/>
      </dsp:txXfrm>
    </dsp:sp>
    <dsp:sp modelId="{9D629643-0896-4AF0-8C82-65B3C8467A55}">
      <dsp:nvSpPr>
        <dsp:cNvPr id="0" name=""/>
        <dsp:cNvSpPr/>
      </dsp:nvSpPr>
      <dsp:spPr>
        <a:xfrm>
          <a:off x="2922932" y="1490023"/>
          <a:ext cx="1241686" cy="579453"/>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a:t>Adjacent Landholders</a:t>
          </a:r>
        </a:p>
      </dsp:txBody>
      <dsp:txXfrm>
        <a:off x="2951219" y="1518310"/>
        <a:ext cx="1185112" cy="522879"/>
      </dsp:txXfrm>
    </dsp:sp>
    <dsp:sp modelId="{6C2EFD06-F4C2-4F43-A907-92CC07CAC9F0}">
      <dsp:nvSpPr>
        <dsp:cNvPr id="0" name=""/>
        <dsp:cNvSpPr/>
      </dsp:nvSpPr>
      <dsp:spPr>
        <a:xfrm>
          <a:off x="2922932" y="869180"/>
          <a:ext cx="1241686" cy="579453"/>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a:t>Proximal landholders</a:t>
          </a:r>
        </a:p>
      </dsp:txBody>
      <dsp:txXfrm>
        <a:off x="2951219" y="897467"/>
        <a:ext cx="1185112" cy="522879"/>
      </dsp:txXfrm>
    </dsp:sp>
    <dsp:sp modelId="{61436AC0-7E90-40CD-AB74-E86EEB8E3C64}">
      <dsp:nvSpPr>
        <dsp:cNvPr id="0" name=""/>
        <dsp:cNvSpPr/>
      </dsp:nvSpPr>
      <dsp:spPr>
        <a:xfrm>
          <a:off x="1129386" y="2110866"/>
          <a:ext cx="1241686" cy="579453"/>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a:t>Service Providers</a:t>
          </a:r>
        </a:p>
      </dsp:txBody>
      <dsp:txXfrm>
        <a:off x="1157673" y="2139153"/>
        <a:ext cx="1185112" cy="522879"/>
      </dsp:txXfrm>
    </dsp:sp>
    <dsp:sp modelId="{76C4F4A5-63B8-4A14-8D62-23BAF02CA3B5}">
      <dsp:nvSpPr>
        <dsp:cNvPr id="0" name=""/>
        <dsp:cNvSpPr/>
      </dsp:nvSpPr>
      <dsp:spPr>
        <a:xfrm>
          <a:off x="1129386" y="1490023"/>
          <a:ext cx="1241686" cy="579453"/>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a:t>Community and Environmental Groups</a:t>
          </a:r>
        </a:p>
      </dsp:txBody>
      <dsp:txXfrm>
        <a:off x="1157673" y="1518310"/>
        <a:ext cx="1185112" cy="522879"/>
      </dsp:txXfrm>
    </dsp:sp>
    <dsp:sp modelId="{5D05360C-2CF0-4A39-93BB-91068123440C}">
      <dsp:nvSpPr>
        <dsp:cNvPr id="0" name=""/>
        <dsp:cNvSpPr/>
      </dsp:nvSpPr>
      <dsp:spPr>
        <a:xfrm>
          <a:off x="1129386" y="869180"/>
          <a:ext cx="1241686" cy="579453"/>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AU" sz="1100" kern="1200"/>
            <a:t>Wider Community </a:t>
          </a:r>
        </a:p>
      </dsp:txBody>
      <dsp:txXfrm>
        <a:off x="1157673" y="897467"/>
        <a:ext cx="1185112" cy="522879"/>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8907EE-02DA-48F7-89C6-650A70CF93AE}"/>
              </a:ext>
            </a:extLst>
          </p:cNvPr>
          <p:cNvSpPr>
            <a:spLocks noGrp="1"/>
          </p:cNvSpPr>
          <p:nvPr>
            <p:ph type="hdr" sz="quarter"/>
          </p:nvPr>
        </p:nvSpPr>
        <p:spPr>
          <a:xfrm>
            <a:off x="0" y="0"/>
            <a:ext cx="2949787" cy="496967"/>
          </a:xfrm>
          <a:prstGeom prst="rect">
            <a:avLst/>
          </a:prstGeom>
        </p:spPr>
        <p:txBody>
          <a:bodyPr vert="horz" lIns="91440" tIns="45720" rIns="91440" bIns="45720" rtlCol="0"/>
          <a:lstStyle>
            <a:lvl1pPr algn="l" eaLnBrk="1" hangingPunct="1">
              <a:defRPr sz="1200">
                <a:latin typeface="Arial" pitchFamily="34" charset="0"/>
              </a:defRPr>
            </a:lvl1pPr>
          </a:lstStyle>
          <a:p>
            <a:pPr>
              <a:defRPr/>
            </a:pPr>
            <a:endParaRPr lang="en-US"/>
          </a:p>
        </p:txBody>
      </p:sp>
      <p:sp>
        <p:nvSpPr>
          <p:cNvPr id="3" name="Date Placeholder 2">
            <a:extLst>
              <a:ext uri="{FF2B5EF4-FFF2-40B4-BE49-F238E27FC236}">
                <a16:creationId xmlns:a16="http://schemas.microsoft.com/office/drawing/2014/main" id="{C49A640C-8D4A-4EA5-9900-83EA68885BEA}"/>
              </a:ext>
            </a:extLst>
          </p:cNvPr>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eaLnBrk="1" hangingPunct="1">
              <a:defRPr sz="1200">
                <a:latin typeface="Arial" pitchFamily="34" charset="0"/>
              </a:defRPr>
            </a:lvl1pPr>
          </a:lstStyle>
          <a:p>
            <a:pPr>
              <a:defRPr/>
            </a:pPr>
            <a:fld id="{35D97212-68C6-4004-A3A3-DF8AA4F8C319}" type="datetimeFigureOut">
              <a:rPr lang="en-US"/>
              <a:pPr>
                <a:defRPr/>
              </a:pPr>
              <a:t>7/29/2024</a:t>
            </a:fld>
            <a:endParaRPr lang="en-US"/>
          </a:p>
        </p:txBody>
      </p:sp>
      <p:sp>
        <p:nvSpPr>
          <p:cNvPr id="4" name="Footer Placeholder 3">
            <a:extLst>
              <a:ext uri="{FF2B5EF4-FFF2-40B4-BE49-F238E27FC236}">
                <a16:creationId xmlns:a16="http://schemas.microsoft.com/office/drawing/2014/main" id="{8FF5CC61-0654-4327-A986-590A20932073}"/>
              </a:ext>
            </a:extLst>
          </p:cNvPr>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eaLnBrk="1" hangingPunct="1">
              <a:defRPr sz="1200">
                <a:latin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08AC1C45-0F43-48C0-B002-C9B3D43E6829}"/>
              </a:ext>
            </a:extLst>
          </p:cNvPr>
          <p:cNvSpPr>
            <a:spLocks noGrp="1"/>
          </p:cNvSpPr>
          <p:nvPr>
            <p:ph type="sldNum" sz="quarter" idx="3"/>
          </p:nvPr>
        </p:nvSpPr>
        <p:spPr>
          <a:xfrm>
            <a:off x="3855838" y="9440646"/>
            <a:ext cx="2949787" cy="49696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110BEB4-104C-48ED-94EB-37E4DD73171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EC3EFB0-BA73-456B-9B5F-DD38C5D8D7C5}"/>
              </a:ext>
            </a:extLst>
          </p:cNvPr>
          <p:cNvSpPr>
            <a:spLocks noGrp="1" noChangeArrowheads="1"/>
          </p:cNvSpPr>
          <p:nvPr>
            <p:ph type="hdr" sz="quarter"/>
          </p:nvPr>
        </p:nvSpPr>
        <p:spPr bwMode="auto">
          <a:xfrm>
            <a:off x="0" y="0"/>
            <a:ext cx="2949787"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4099" name="Rectangle 3">
            <a:extLst>
              <a:ext uri="{FF2B5EF4-FFF2-40B4-BE49-F238E27FC236}">
                <a16:creationId xmlns:a16="http://schemas.microsoft.com/office/drawing/2014/main" id="{5A2FDA0D-68A5-45FB-ACCD-D31E58A20DD1}"/>
              </a:ext>
            </a:extLst>
          </p:cNvPr>
          <p:cNvSpPr>
            <a:spLocks noGrp="1" noChangeArrowheads="1"/>
          </p:cNvSpPr>
          <p:nvPr>
            <p:ph type="dt" idx="1"/>
          </p:nvPr>
        </p:nvSpPr>
        <p:spPr bwMode="auto">
          <a:xfrm>
            <a:off x="3855838" y="0"/>
            <a:ext cx="2949787"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en-US"/>
          </a:p>
        </p:txBody>
      </p:sp>
      <p:sp>
        <p:nvSpPr>
          <p:cNvPr id="24580" name="Rectangle 4">
            <a:extLst>
              <a:ext uri="{FF2B5EF4-FFF2-40B4-BE49-F238E27FC236}">
                <a16:creationId xmlns:a16="http://schemas.microsoft.com/office/drawing/2014/main" id="{464210CE-18C0-4DF9-AC28-F46979367E0C}"/>
              </a:ext>
            </a:extLst>
          </p:cNvPr>
          <p:cNvSpPr>
            <a:spLocks noGrp="1" noRot="1" noChangeAspect="1" noChangeArrowheads="1" noTextEdit="1"/>
          </p:cNvSpPr>
          <p:nvPr>
            <p:ph type="sldImg" idx="2"/>
          </p:nvPr>
        </p:nvSpPr>
        <p:spPr bwMode="auto">
          <a:xfrm>
            <a:off x="92075" y="746125"/>
            <a:ext cx="6623050"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22883CD0-1746-4C63-903F-6258CB624155}"/>
              </a:ext>
            </a:extLst>
          </p:cNvPr>
          <p:cNvSpPr>
            <a:spLocks noGrp="1" noChangeArrowheads="1"/>
          </p:cNvSpPr>
          <p:nvPr>
            <p:ph type="body" sz="quarter" idx="3"/>
          </p:nvPr>
        </p:nvSpPr>
        <p:spPr bwMode="auto">
          <a:xfrm>
            <a:off x="680720" y="4721186"/>
            <a:ext cx="5445760" cy="4472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F4553A76-C814-4FA7-B74A-72C53FD5AE8C}"/>
              </a:ext>
            </a:extLst>
          </p:cNvPr>
          <p:cNvSpPr>
            <a:spLocks noGrp="1" noChangeArrowheads="1"/>
          </p:cNvSpPr>
          <p:nvPr>
            <p:ph type="ftr" sz="quarter" idx="4"/>
          </p:nvPr>
        </p:nvSpPr>
        <p:spPr bwMode="auto">
          <a:xfrm>
            <a:off x="0" y="9440646"/>
            <a:ext cx="2949787"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en-US"/>
          </a:p>
        </p:txBody>
      </p:sp>
      <p:sp>
        <p:nvSpPr>
          <p:cNvPr id="4103" name="Rectangle 7">
            <a:extLst>
              <a:ext uri="{FF2B5EF4-FFF2-40B4-BE49-F238E27FC236}">
                <a16:creationId xmlns:a16="http://schemas.microsoft.com/office/drawing/2014/main" id="{C4FC98D9-37AA-4B45-9443-2C1146331E7C}"/>
              </a:ext>
            </a:extLst>
          </p:cNvPr>
          <p:cNvSpPr>
            <a:spLocks noGrp="1" noChangeArrowheads="1"/>
          </p:cNvSpPr>
          <p:nvPr>
            <p:ph type="sldNum" sz="quarter" idx="5"/>
          </p:nvPr>
        </p:nvSpPr>
        <p:spPr bwMode="auto">
          <a:xfrm>
            <a:off x="3855838" y="9440646"/>
            <a:ext cx="2949787"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F9B51DE-F790-4E09-8E4D-3BE6A6F8C8D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55" algn="l" rtl="0" eaLnBrk="0" fontAlgn="base" hangingPunct="0">
      <a:spcBef>
        <a:spcPct val="30000"/>
      </a:spcBef>
      <a:spcAft>
        <a:spcPct val="0"/>
      </a:spcAft>
      <a:defRPr sz="1200" kern="1200">
        <a:solidFill>
          <a:schemeClr val="tx1"/>
        </a:solidFill>
        <a:latin typeface="Arial" charset="0"/>
        <a:ea typeface="+mn-ea"/>
        <a:cs typeface="+mn-cs"/>
      </a:defRPr>
    </a:lvl2pPr>
    <a:lvl3pPr marL="914309" algn="l" rtl="0" eaLnBrk="0" fontAlgn="base" hangingPunct="0">
      <a:spcBef>
        <a:spcPct val="30000"/>
      </a:spcBef>
      <a:spcAft>
        <a:spcPct val="0"/>
      </a:spcAft>
      <a:defRPr sz="1200" kern="1200">
        <a:solidFill>
          <a:schemeClr val="tx1"/>
        </a:solidFill>
        <a:latin typeface="Arial" charset="0"/>
        <a:ea typeface="+mn-ea"/>
        <a:cs typeface="+mn-cs"/>
      </a:defRPr>
    </a:lvl3pPr>
    <a:lvl4pPr marL="1371464" algn="l" rtl="0" eaLnBrk="0" fontAlgn="base" hangingPunct="0">
      <a:spcBef>
        <a:spcPct val="30000"/>
      </a:spcBef>
      <a:spcAft>
        <a:spcPct val="0"/>
      </a:spcAft>
      <a:defRPr sz="1200" kern="1200">
        <a:solidFill>
          <a:schemeClr val="tx1"/>
        </a:solidFill>
        <a:latin typeface="Arial" charset="0"/>
        <a:ea typeface="+mn-ea"/>
        <a:cs typeface="+mn-cs"/>
      </a:defRPr>
    </a:lvl4pPr>
    <a:lvl5pPr marL="1828618" algn="l" rtl="0" eaLnBrk="0" fontAlgn="base" hangingPunct="0">
      <a:spcBef>
        <a:spcPct val="30000"/>
      </a:spcBef>
      <a:spcAft>
        <a:spcPct val="0"/>
      </a:spcAft>
      <a:defRPr sz="1200" kern="1200">
        <a:solidFill>
          <a:schemeClr val="tx1"/>
        </a:solidFill>
        <a:latin typeface="Arial" charset="0"/>
        <a:ea typeface="+mn-ea"/>
        <a:cs typeface="+mn-cs"/>
      </a:defRPr>
    </a:lvl5pPr>
    <a:lvl6pPr marL="2285774"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5"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BA7BAF0-412B-44DF-B273-45C05AB7D2DA}"/>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1D1871DB-4D92-4FC3-80FA-CDF618368755}"/>
              </a:ext>
            </a:extLst>
          </p:cNvPr>
          <p:cNvSpPr>
            <a:spLocks noGrp="1" noChangeArrowheads="1"/>
          </p:cNvSpPr>
          <p:nvPr>
            <p:ph type="body" idx="1"/>
          </p:nvPr>
        </p:nvSpPr>
        <p:spPr>
          <a:noFill/>
        </p:spPr>
        <p:txBody>
          <a:bodyPr/>
          <a:lstStyle/>
          <a:p>
            <a:endParaRPr lang="en-US" altLang="en-US">
              <a:latin typeface="Arial" panose="020B0604020202020204" pitchFamily="34" charset="0"/>
            </a:endParaRPr>
          </a:p>
        </p:txBody>
      </p:sp>
      <p:sp>
        <p:nvSpPr>
          <p:cNvPr id="27652" name="Slide Number Placeholder 3">
            <a:extLst>
              <a:ext uri="{FF2B5EF4-FFF2-40B4-BE49-F238E27FC236}">
                <a16:creationId xmlns:a16="http://schemas.microsoft.com/office/drawing/2014/main" id="{189562FE-3719-4BDB-9857-A4A97C1FC66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919D28-1A9F-49EA-85B5-546247B167D9}" type="slidenum">
              <a:rPr lang="en-US" altLang="en-US" smtClean="0"/>
              <a:pPr/>
              <a:t>0</a:t>
            </a:fld>
            <a:endParaRPr lang="en-US" altLang="en-US"/>
          </a:p>
        </p:txBody>
      </p:sp>
    </p:spTree>
    <p:extLst>
      <p:ext uri="{BB962C8B-B14F-4D97-AF65-F5344CB8AC3E}">
        <p14:creationId xmlns:p14="http://schemas.microsoft.com/office/powerpoint/2010/main" val="374097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a:t>
            </a:r>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a:pPr>
                <a:defRPr/>
              </a:pPr>
              <a:t>9</a:t>
            </a:fld>
            <a:endParaRPr lang="en-US" altLang="en-US"/>
          </a:p>
        </p:txBody>
      </p:sp>
    </p:spTree>
    <p:extLst>
      <p:ext uri="{BB962C8B-B14F-4D97-AF65-F5344CB8AC3E}">
        <p14:creationId xmlns:p14="http://schemas.microsoft.com/office/powerpoint/2010/main" val="3651158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a:t>
            </a:r>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a:pPr>
                <a:defRPr/>
              </a:pPr>
              <a:t>10</a:t>
            </a:fld>
            <a:endParaRPr lang="en-US" altLang="en-US"/>
          </a:p>
        </p:txBody>
      </p:sp>
    </p:spTree>
    <p:extLst>
      <p:ext uri="{BB962C8B-B14F-4D97-AF65-F5344CB8AC3E}">
        <p14:creationId xmlns:p14="http://schemas.microsoft.com/office/powerpoint/2010/main" val="3343570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a:t>
            </a:r>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a:pPr>
                <a:defRPr/>
              </a:pPr>
              <a:t>11</a:t>
            </a:fld>
            <a:endParaRPr lang="en-US" altLang="en-US"/>
          </a:p>
        </p:txBody>
      </p:sp>
    </p:spTree>
    <p:extLst>
      <p:ext uri="{BB962C8B-B14F-4D97-AF65-F5344CB8AC3E}">
        <p14:creationId xmlns:p14="http://schemas.microsoft.com/office/powerpoint/2010/main" val="2839981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a:t>
            </a:r>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a:pPr>
                <a:defRPr/>
              </a:pPr>
              <a:t>12</a:t>
            </a:fld>
            <a:endParaRPr lang="en-US" altLang="en-US"/>
          </a:p>
        </p:txBody>
      </p:sp>
    </p:spTree>
    <p:extLst>
      <p:ext uri="{BB962C8B-B14F-4D97-AF65-F5344CB8AC3E}">
        <p14:creationId xmlns:p14="http://schemas.microsoft.com/office/powerpoint/2010/main" val="2622044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DC</a:t>
            </a:r>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a:pPr>
                <a:defRPr/>
              </a:pPr>
              <a:t>13</a:t>
            </a:fld>
            <a:endParaRPr lang="en-US" altLang="en-US"/>
          </a:p>
        </p:txBody>
      </p:sp>
    </p:spTree>
    <p:extLst>
      <p:ext uri="{BB962C8B-B14F-4D97-AF65-F5344CB8AC3E}">
        <p14:creationId xmlns:p14="http://schemas.microsoft.com/office/powerpoint/2010/main" val="2760557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DC</a:t>
            </a:r>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smtClean="0"/>
              <a:pPr>
                <a:defRPr/>
              </a:pPr>
              <a:t>14</a:t>
            </a:fld>
            <a:endParaRPr lang="en-US" altLang="en-US"/>
          </a:p>
        </p:txBody>
      </p:sp>
    </p:spTree>
    <p:extLst>
      <p:ext uri="{BB962C8B-B14F-4D97-AF65-F5344CB8AC3E}">
        <p14:creationId xmlns:p14="http://schemas.microsoft.com/office/powerpoint/2010/main" val="1693406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DC</a:t>
            </a:r>
          </a:p>
          <a:p>
            <a:endParaRPr lang="en-US"/>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smtClean="0"/>
              <a:pPr>
                <a:defRPr/>
              </a:pPr>
              <a:t>15</a:t>
            </a:fld>
            <a:endParaRPr lang="en-US" altLang="en-US"/>
          </a:p>
        </p:txBody>
      </p:sp>
    </p:spTree>
    <p:extLst>
      <p:ext uri="{BB962C8B-B14F-4D97-AF65-F5344CB8AC3E}">
        <p14:creationId xmlns:p14="http://schemas.microsoft.com/office/powerpoint/2010/main" val="3582898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DC</a:t>
            </a:r>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a:pPr>
                <a:defRPr/>
              </a:pPr>
              <a:t>16</a:t>
            </a:fld>
            <a:endParaRPr lang="en-US" altLang="en-US"/>
          </a:p>
        </p:txBody>
      </p:sp>
    </p:spTree>
    <p:extLst>
      <p:ext uri="{BB962C8B-B14F-4D97-AF65-F5344CB8AC3E}">
        <p14:creationId xmlns:p14="http://schemas.microsoft.com/office/powerpoint/2010/main" val="4180527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ABF3210-12E8-4068-90CC-3F6CBE00B84C}"/>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E3336909-1B94-443F-B1B9-276E386155C5}"/>
              </a:ext>
            </a:extLst>
          </p:cNvPr>
          <p:cNvSpPr>
            <a:spLocks noGrp="1" noChangeArrowheads="1"/>
          </p:cNvSpPr>
          <p:nvPr>
            <p:ph type="body" idx="1"/>
          </p:nvPr>
        </p:nvSpPr>
        <p:spPr>
          <a:noFill/>
        </p:spPr>
        <p:txBody>
          <a:bodyPr/>
          <a:lstStyle/>
          <a:p>
            <a:r>
              <a:rPr lang="en-US">
                <a:latin typeface="Calibri"/>
                <a:cs typeface="Calibri"/>
              </a:rPr>
              <a:t>DC</a:t>
            </a:r>
          </a:p>
        </p:txBody>
      </p:sp>
      <p:sp>
        <p:nvSpPr>
          <p:cNvPr id="52228" name="Slide Number Placeholder 3">
            <a:extLst>
              <a:ext uri="{FF2B5EF4-FFF2-40B4-BE49-F238E27FC236}">
                <a16:creationId xmlns:a16="http://schemas.microsoft.com/office/drawing/2014/main" id="{4405EE39-DB1E-4C41-B9B6-7F61EE16BE3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3CC693-DC6E-4220-9705-D7F6F3F4F76B}" type="slidenum">
              <a:rPr lang="en-US" altLang="en-US" smtClean="0"/>
              <a:pPr/>
              <a:t>17</a:t>
            </a:fld>
            <a:endParaRPr lang="en-US" altLang="en-US"/>
          </a:p>
        </p:txBody>
      </p:sp>
    </p:spTree>
    <p:extLst>
      <p:ext uri="{BB962C8B-B14F-4D97-AF65-F5344CB8AC3E}">
        <p14:creationId xmlns:p14="http://schemas.microsoft.com/office/powerpoint/2010/main" val="2774438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EC</a:t>
            </a:r>
          </a:p>
          <a:p>
            <a:endParaRPr lang="en-US">
              <a:latin typeface="Calibri"/>
              <a:cs typeface="Calibri"/>
            </a:endParaRPr>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a:pPr>
                <a:defRPr/>
              </a:pPr>
              <a:t>1</a:t>
            </a:fld>
            <a:endParaRPr lang="en-US" altLang="en-US"/>
          </a:p>
        </p:txBody>
      </p:sp>
    </p:spTree>
    <p:extLst>
      <p:ext uri="{BB962C8B-B14F-4D97-AF65-F5344CB8AC3E}">
        <p14:creationId xmlns:p14="http://schemas.microsoft.com/office/powerpoint/2010/main" val="2515128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EC</a:t>
            </a:r>
            <a:endParaRPr lang="en-US"/>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a:pPr>
                <a:defRPr/>
              </a:pPr>
              <a:t>2</a:t>
            </a:fld>
            <a:endParaRPr lang="en-US" altLang="en-US"/>
          </a:p>
        </p:txBody>
      </p:sp>
    </p:spTree>
    <p:extLst>
      <p:ext uri="{BB962C8B-B14F-4D97-AF65-F5344CB8AC3E}">
        <p14:creationId xmlns:p14="http://schemas.microsoft.com/office/powerpoint/2010/main" val="2310346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EC</a:t>
            </a:r>
            <a:endParaRPr lang="en-US"/>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a:pPr>
                <a:defRPr/>
              </a:pPr>
              <a:t>3</a:t>
            </a:fld>
            <a:endParaRPr lang="en-US" altLang="en-US"/>
          </a:p>
        </p:txBody>
      </p:sp>
    </p:spTree>
    <p:extLst>
      <p:ext uri="{BB962C8B-B14F-4D97-AF65-F5344CB8AC3E}">
        <p14:creationId xmlns:p14="http://schemas.microsoft.com/office/powerpoint/2010/main" val="27042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EC</a:t>
            </a:r>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a:pPr>
                <a:defRPr/>
              </a:pPr>
              <a:t>4</a:t>
            </a:fld>
            <a:endParaRPr lang="en-US" altLang="en-US"/>
          </a:p>
        </p:txBody>
      </p:sp>
    </p:spTree>
    <p:extLst>
      <p:ext uri="{BB962C8B-B14F-4D97-AF65-F5344CB8AC3E}">
        <p14:creationId xmlns:p14="http://schemas.microsoft.com/office/powerpoint/2010/main" val="1886395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EC</a:t>
            </a:r>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smtClean="0"/>
              <a:pPr>
                <a:defRPr/>
              </a:pPr>
              <a:t>5</a:t>
            </a:fld>
            <a:endParaRPr lang="en-US" altLang="en-US"/>
          </a:p>
        </p:txBody>
      </p:sp>
    </p:spTree>
    <p:extLst>
      <p:ext uri="{BB962C8B-B14F-4D97-AF65-F5344CB8AC3E}">
        <p14:creationId xmlns:p14="http://schemas.microsoft.com/office/powerpoint/2010/main" val="1294111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EC</a:t>
            </a:r>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a:pPr>
                <a:defRPr/>
              </a:pPr>
              <a:t>6</a:t>
            </a:fld>
            <a:endParaRPr lang="en-US" altLang="en-US"/>
          </a:p>
        </p:txBody>
      </p:sp>
    </p:spTree>
    <p:extLst>
      <p:ext uri="{BB962C8B-B14F-4D97-AF65-F5344CB8AC3E}">
        <p14:creationId xmlns:p14="http://schemas.microsoft.com/office/powerpoint/2010/main" val="1915715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EC</a:t>
            </a:r>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smtClean="0"/>
              <a:pPr>
                <a:defRPr/>
              </a:pPr>
              <a:t>7</a:t>
            </a:fld>
            <a:endParaRPr lang="en-US" altLang="en-US"/>
          </a:p>
        </p:txBody>
      </p:sp>
    </p:spTree>
    <p:extLst>
      <p:ext uri="{BB962C8B-B14F-4D97-AF65-F5344CB8AC3E}">
        <p14:creationId xmlns:p14="http://schemas.microsoft.com/office/powerpoint/2010/main" val="2043834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a:t>
            </a:r>
          </a:p>
        </p:txBody>
      </p:sp>
      <p:sp>
        <p:nvSpPr>
          <p:cNvPr id="4" name="Slide Number Placeholder 3"/>
          <p:cNvSpPr>
            <a:spLocks noGrp="1"/>
          </p:cNvSpPr>
          <p:nvPr>
            <p:ph type="sldNum" sz="quarter" idx="5"/>
          </p:nvPr>
        </p:nvSpPr>
        <p:spPr/>
        <p:txBody>
          <a:bodyPr/>
          <a:lstStyle/>
          <a:p>
            <a:pPr>
              <a:defRPr/>
            </a:pPr>
            <a:fld id="{FF9B51DE-F790-4E09-8E4D-3BE6A6F8C8D4}" type="slidenum">
              <a:rPr lang="en-US" altLang="en-US"/>
              <a:pPr>
                <a:defRPr/>
              </a:pPr>
              <a:t>8</a:t>
            </a:fld>
            <a:endParaRPr lang="en-US" altLang="en-US"/>
          </a:p>
        </p:txBody>
      </p:sp>
    </p:spTree>
    <p:extLst>
      <p:ext uri="{BB962C8B-B14F-4D97-AF65-F5344CB8AC3E}">
        <p14:creationId xmlns:p14="http://schemas.microsoft.com/office/powerpoint/2010/main" val="1536959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4B69DC-1CC0-482A-89FF-2DFF8DEDAD32}"/>
              </a:ext>
            </a:extLst>
          </p:cNvPr>
          <p:cNvSpPr/>
          <p:nvPr userDrawn="1"/>
        </p:nvSpPr>
        <p:spPr>
          <a:xfrm>
            <a:off x="0" y="0"/>
            <a:ext cx="12192000" cy="688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97283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Sol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D7C344-F9EF-4AC3-8D18-7D5FCA76E2D4}"/>
              </a:ext>
            </a:extLst>
          </p:cNvPr>
          <p:cNvSpPr/>
          <p:nvPr userDrawn="1"/>
        </p:nvSpPr>
        <p:spPr>
          <a:xfrm>
            <a:off x="0" y="0"/>
            <a:ext cx="12192000" cy="6883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Freeform 7">
            <a:extLst>
              <a:ext uri="{FF2B5EF4-FFF2-40B4-BE49-F238E27FC236}">
                <a16:creationId xmlns:a16="http://schemas.microsoft.com/office/drawing/2014/main" id="{5333CA64-897E-4D39-A98A-40AC0FDC701B}"/>
              </a:ext>
            </a:extLst>
          </p:cNvPr>
          <p:cNvSpPr>
            <a:spLocks noChangeAspect="1" noEditPoints="1"/>
          </p:cNvSpPr>
          <p:nvPr userDrawn="1"/>
        </p:nvSpPr>
        <p:spPr bwMode="auto">
          <a:xfrm>
            <a:off x="1525809" y="2280185"/>
            <a:ext cx="2286000" cy="2313517"/>
          </a:xfrm>
          <a:custGeom>
            <a:avLst/>
            <a:gdLst>
              <a:gd name="T0" fmla="*/ 2147483646 w 232"/>
              <a:gd name="T1" fmla="*/ 2147483646 h 234"/>
              <a:gd name="T2" fmla="*/ 2147483646 w 232"/>
              <a:gd name="T3" fmla="*/ 2147483646 h 234"/>
              <a:gd name="T4" fmla="*/ 2147483646 w 232"/>
              <a:gd name="T5" fmla="*/ 2147483646 h 234"/>
              <a:gd name="T6" fmla="*/ 2147483646 w 232"/>
              <a:gd name="T7" fmla="*/ 2147483646 h 234"/>
              <a:gd name="T8" fmla="*/ 2147483646 w 232"/>
              <a:gd name="T9" fmla="*/ 2147483646 h 234"/>
              <a:gd name="T10" fmla="*/ 2147483646 w 232"/>
              <a:gd name="T11" fmla="*/ 2147483646 h 234"/>
              <a:gd name="T12" fmla="*/ 2147483646 w 232"/>
              <a:gd name="T13" fmla="*/ 2147483646 h 234"/>
              <a:gd name="T14" fmla="*/ 2147483646 w 232"/>
              <a:gd name="T15" fmla="*/ 2147483646 h 234"/>
              <a:gd name="T16" fmla="*/ 2147483646 w 232"/>
              <a:gd name="T17" fmla="*/ 2147483646 h 234"/>
              <a:gd name="T18" fmla="*/ 2147483646 w 232"/>
              <a:gd name="T19" fmla="*/ 2147483646 h 234"/>
              <a:gd name="T20" fmla="*/ 2147483646 w 232"/>
              <a:gd name="T21" fmla="*/ 2147483646 h 234"/>
              <a:gd name="T22" fmla="*/ 2147483646 w 232"/>
              <a:gd name="T23" fmla="*/ 2147483646 h 234"/>
              <a:gd name="T24" fmla="*/ 2147483646 w 232"/>
              <a:gd name="T25" fmla="*/ 2147483646 h 234"/>
              <a:gd name="T26" fmla="*/ 2147483646 w 232"/>
              <a:gd name="T27" fmla="*/ 2147483646 h 234"/>
              <a:gd name="T28" fmla="*/ 2147483646 w 232"/>
              <a:gd name="T29" fmla="*/ 2147483646 h 234"/>
              <a:gd name="T30" fmla="*/ 2147483646 w 232"/>
              <a:gd name="T31" fmla="*/ 2147483646 h 234"/>
              <a:gd name="T32" fmla="*/ 2147483646 w 232"/>
              <a:gd name="T33" fmla="*/ 2147483646 h 234"/>
              <a:gd name="T34" fmla="*/ 2147483646 w 232"/>
              <a:gd name="T35" fmla="*/ 2147483646 h 234"/>
              <a:gd name="T36" fmla="*/ 2147483646 w 232"/>
              <a:gd name="T37" fmla="*/ 2147483646 h 234"/>
              <a:gd name="T38" fmla="*/ 2147483646 w 232"/>
              <a:gd name="T39" fmla="*/ 2147483646 h 234"/>
              <a:gd name="T40" fmla="*/ 2147483646 w 232"/>
              <a:gd name="T41" fmla="*/ 2147483646 h 234"/>
              <a:gd name="T42" fmla="*/ 2147483646 w 232"/>
              <a:gd name="T43" fmla="*/ 2147483646 h 234"/>
              <a:gd name="T44" fmla="*/ 2147483646 w 232"/>
              <a:gd name="T45" fmla="*/ 2147483646 h 234"/>
              <a:gd name="T46" fmla="*/ 2147483646 w 232"/>
              <a:gd name="T47" fmla="*/ 2147483646 h 234"/>
              <a:gd name="T48" fmla="*/ 2147483646 w 232"/>
              <a:gd name="T49" fmla="*/ 2147483646 h 234"/>
              <a:gd name="T50" fmla="*/ 2147483646 w 232"/>
              <a:gd name="T51" fmla="*/ 2147483646 h 234"/>
              <a:gd name="T52" fmla="*/ 2147483646 w 232"/>
              <a:gd name="T53" fmla="*/ 2147483646 h 234"/>
              <a:gd name="T54" fmla="*/ 2147483646 w 232"/>
              <a:gd name="T55" fmla="*/ 2147483646 h 234"/>
              <a:gd name="T56" fmla="*/ 2147483646 w 232"/>
              <a:gd name="T57" fmla="*/ 2147483646 h 234"/>
              <a:gd name="T58" fmla="*/ 2147483646 w 232"/>
              <a:gd name="T59" fmla="*/ 2147483646 h 234"/>
              <a:gd name="T60" fmla="*/ 2147483646 w 232"/>
              <a:gd name="T61" fmla="*/ 0 h 234"/>
              <a:gd name="T62" fmla="*/ 2147483646 w 232"/>
              <a:gd name="T63" fmla="*/ 2147483646 h 234"/>
              <a:gd name="T64" fmla="*/ 2147483646 w 232"/>
              <a:gd name="T65" fmla="*/ 2147483646 h 234"/>
              <a:gd name="T66" fmla="*/ 2147483646 w 232"/>
              <a:gd name="T67" fmla="*/ 2147483646 h 234"/>
              <a:gd name="T68" fmla="*/ 2147483646 w 232"/>
              <a:gd name="T69" fmla="*/ 2147483646 h 234"/>
              <a:gd name="T70" fmla="*/ 2147483646 w 232"/>
              <a:gd name="T71" fmla="*/ 2147483646 h 234"/>
              <a:gd name="T72" fmla="*/ 2147483646 w 232"/>
              <a:gd name="T73" fmla="*/ 2147483646 h 234"/>
              <a:gd name="T74" fmla="*/ 2147483646 w 232"/>
              <a:gd name="T75" fmla="*/ 2147483646 h 234"/>
              <a:gd name="T76" fmla="*/ 2147483646 w 232"/>
              <a:gd name="T77" fmla="*/ 2147483646 h 234"/>
              <a:gd name="T78" fmla="*/ 2147483646 w 232"/>
              <a:gd name="T79" fmla="*/ 2147483646 h 234"/>
              <a:gd name="T80" fmla="*/ 2147483646 w 232"/>
              <a:gd name="T81" fmla="*/ 2147483646 h 234"/>
              <a:gd name="T82" fmla="*/ 2147483646 w 232"/>
              <a:gd name="T83" fmla="*/ 2147483646 h 234"/>
              <a:gd name="T84" fmla="*/ 2147483646 w 232"/>
              <a:gd name="T85" fmla="*/ 2147483646 h 234"/>
              <a:gd name="T86" fmla="*/ 2147483646 w 232"/>
              <a:gd name="T87" fmla="*/ 2147483646 h 234"/>
              <a:gd name="T88" fmla="*/ 2147483646 w 232"/>
              <a:gd name="T89" fmla="*/ 2147483646 h 234"/>
              <a:gd name="T90" fmla="*/ 2147483646 w 232"/>
              <a:gd name="T91" fmla="*/ 2147483646 h 234"/>
              <a:gd name="T92" fmla="*/ 2147483646 w 232"/>
              <a:gd name="T93" fmla="*/ 2147483646 h 234"/>
              <a:gd name="T94" fmla="*/ 2147483646 w 232"/>
              <a:gd name="T95" fmla="*/ 2147483646 h 234"/>
              <a:gd name="T96" fmla="*/ 2147483646 w 232"/>
              <a:gd name="T97" fmla="*/ 2147483646 h 234"/>
              <a:gd name="T98" fmla="*/ 2147483646 w 232"/>
              <a:gd name="T99" fmla="*/ 2147483646 h 234"/>
              <a:gd name="T100" fmla="*/ 2147483646 w 232"/>
              <a:gd name="T101" fmla="*/ 2147483646 h 234"/>
              <a:gd name="T102" fmla="*/ 2147483646 w 232"/>
              <a:gd name="T103" fmla="*/ 2147483646 h 234"/>
              <a:gd name="T104" fmla="*/ 2147483646 w 232"/>
              <a:gd name="T105" fmla="*/ 2147483646 h 234"/>
              <a:gd name="T106" fmla="*/ 2147483646 w 232"/>
              <a:gd name="T107" fmla="*/ 2147483646 h 234"/>
              <a:gd name="T108" fmla="*/ 2147483646 w 232"/>
              <a:gd name="T109" fmla="*/ 2147483646 h 234"/>
              <a:gd name="T110" fmla="*/ 2147483646 w 232"/>
              <a:gd name="T111" fmla="*/ 2147483646 h 2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32" h="234">
                <a:moveTo>
                  <a:pt x="232" y="0"/>
                </a:moveTo>
                <a:cubicBezTo>
                  <a:pt x="164" y="12"/>
                  <a:pt x="164" y="12"/>
                  <a:pt x="164" y="12"/>
                </a:cubicBezTo>
                <a:cubicBezTo>
                  <a:pt x="157" y="57"/>
                  <a:pt x="157" y="57"/>
                  <a:pt x="157" y="57"/>
                </a:cubicBezTo>
                <a:cubicBezTo>
                  <a:pt x="156" y="56"/>
                  <a:pt x="156" y="56"/>
                  <a:pt x="156" y="56"/>
                </a:cubicBezTo>
                <a:cubicBezTo>
                  <a:pt x="155" y="56"/>
                  <a:pt x="155" y="56"/>
                  <a:pt x="155" y="56"/>
                </a:cubicBezTo>
                <a:cubicBezTo>
                  <a:pt x="154" y="56"/>
                  <a:pt x="154" y="56"/>
                  <a:pt x="154" y="56"/>
                </a:cubicBezTo>
                <a:cubicBezTo>
                  <a:pt x="153" y="56"/>
                  <a:pt x="153" y="56"/>
                  <a:pt x="153" y="56"/>
                </a:cubicBezTo>
                <a:cubicBezTo>
                  <a:pt x="152" y="56"/>
                  <a:pt x="152" y="56"/>
                  <a:pt x="151" y="56"/>
                </a:cubicBezTo>
                <a:cubicBezTo>
                  <a:pt x="151" y="56"/>
                  <a:pt x="151" y="57"/>
                  <a:pt x="150" y="57"/>
                </a:cubicBezTo>
                <a:cubicBezTo>
                  <a:pt x="150" y="57"/>
                  <a:pt x="150" y="57"/>
                  <a:pt x="149" y="57"/>
                </a:cubicBezTo>
                <a:cubicBezTo>
                  <a:pt x="149" y="57"/>
                  <a:pt x="149" y="57"/>
                  <a:pt x="148" y="57"/>
                </a:cubicBezTo>
                <a:cubicBezTo>
                  <a:pt x="156" y="13"/>
                  <a:pt x="156" y="13"/>
                  <a:pt x="156" y="13"/>
                </a:cubicBezTo>
                <a:cubicBezTo>
                  <a:pt x="101" y="23"/>
                  <a:pt x="101" y="23"/>
                  <a:pt x="101" y="23"/>
                </a:cubicBezTo>
                <a:cubicBezTo>
                  <a:pt x="91" y="63"/>
                  <a:pt x="91" y="63"/>
                  <a:pt x="91" y="63"/>
                </a:cubicBezTo>
                <a:cubicBezTo>
                  <a:pt x="91" y="63"/>
                  <a:pt x="91" y="63"/>
                  <a:pt x="91" y="63"/>
                </a:cubicBezTo>
                <a:cubicBezTo>
                  <a:pt x="91" y="63"/>
                  <a:pt x="90" y="63"/>
                  <a:pt x="90" y="63"/>
                </a:cubicBezTo>
                <a:cubicBezTo>
                  <a:pt x="90" y="63"/>
                  <a:pt x="90" y="63"/>
                  <a:pt x="89" y="63"/>
                </a:cubicBezTo>
                <a:cubicBezTo>
                  <a:pt x="89" y="63"/>
                  <a:pt x="89" y="63"/>
                  <a:pt x="88" y="63"/>
                </a:cubicBezTo>
                <a:cubicBezTo>
                  <a:pt x="88" y="63"/>
                  <a:pt x="88" y="63"/>
                  <a:pt x="88" y="63"/>
                </a:cubicBezTo>
                <a:cubicBezTo>
                  <a:pt x="87" y="63"/>
                  <a:pt x="87" y="63"/>
                  <a:pt x="87" y="63"/>
                </a:cubicBezTo>
                <a:cubicBezTo>
                  <a:pt x="86" y="63"/>
                  <a:pt x="86" y="63"/>
                  <a:pt x="86" y="64"/>
                </a:cubicBezTo>
                <a:cubicBezTo>
                  <a:pt x="86" y="64"/>
                  <a:pt x="85" y="64"/>
                  <a:pt x="85" y="64"/>
                </a:cubicBezTo>
                <a:cubicBezTo>
                  <a:pt x="95" y="24"/>
                  <a:pt x="95" y="24"/>
                  <a:pt x="95" y="24"/>
                </a:cubicBezTo>
                <a:cubicBezTo>
                  <a:pt x="51" y="32"/>
                  <a:pt x="51" y="32"/>
                  <a:pt x="51" y="32"/>
                </a:cubicBezTo>
                <a:cubicBezTo>
                  <a:pt x="38" y="74"/>
                  <a:pt x="38" y="74"/>
                  <a:pt x="38" y="74"/>
                </a:cubicBezTo>
                <a:cubicBezTo>
                  <a:pt x="78" y="70"/>
                  <a:pt x="78" y="70"/>
                  <a:pt x="78" y="70"/>
                </a:cubicBezTo>
                <a:cubicBezTo>
                  <a:pt x="78" y="71"/>
                  <a:pt x="78" y="71"/>
                  <a:pt x="78" y="71"/>
                </a:cubicBezTo>
                <a:cubicBezTo>
                  <a:pt x="78" y="71"/>
                  <a:pt x="78" y="71"/>
                  <a:pt x="78" y="72"/>
                </a:cubicBezTo>
                <a:cubicBezTo>
                  <a:pt x="78" y="72"/>
                  <a:pt x="78" y="72"/>
                  <a:pt x="78" y="72"/>
                </a:cubicBezTo>
                <a:cubicBezTo>
                  <a:pt x="78" y="72"/>
                  <a:pt x="78" y="72"/>
                  <a:pt x="78" y="73"/>
                </a:cubicBezTo>
                <a:cubicBezTo>
                  <a:pt x="77" y="73"/>
                  <a:pt x="77" y="73"/>
                  <a:pt x="77" y="74"/>
                </a:cubicBezTo>
                <a:cubicBezTo>
                  <a:pt x="77" y="74"/>
                  <a:pt x="77" y="74"/>
                  <a:pt x="77" y="75"/>
                </a:cubicBezTo>
                <a:cubicBezTo>
                  <a:pt x="77" y="75"/>
                  <a:pt x="77" y="75"/>
                  <a:pt x="77" y="76"/>
                </a:cubicBezTo>
                <a:cubicBezTo>
                  <a:pt x="77" y="76"/>
                  <a:pt x="77" y="76"/>
                  <a:pt x="77" y="77"/>
                </a:cubicBezTo>
                <a:cubicBezTo>
                  <a:pt x="36" y="80"/>
                  <a:pt x="36" y="80"/>
                  <a:pt x="36" y="80"/>
                </a:cubicBezTo>
                <a:cubicBezTo>
                  <a:pt x="21" y="129"/>
                  <a:pt x="21" y="129"/>
                  <a:pt x="21" y="129"/>
                </a:cubicBezTo>
                <a:cubicBezTo>
                  <a:pt x="64" y="130"/>
                  <a:pt x="64" y="130"/>
                  <a:pt x="64" y="130"/>
                </a:cubicBezTo>
                <a:cubicBezTo>
                  <a:pt x="63" y="130"/>
                  <a:pt x="63" y="131"/>
                  <a:pt x="63" y="131"/>
                </a:cubicBezTo>
                <a:cubicBezTo>
                  <a:pt x="63" y="132"/>
                  <a:pt x="62" y="132"/>
                  <a:pt x="62" y="132"/>
                </a:cubicBezTo>
                <a:cubicBezTo>
                  <a:pt x="62" y="133"/>
                  <a:pt x="62" y="133"/>
                  <a:pt x="62" y="134"/>
                </a:cubicBezTo>
                <a:cubicBezTo>
                  <a:pt x="62" y="134"/>
                  <a:pt x="61" y="135"/>
                  <a:pt x="61" y="135"/>
                </a:cubicBezTo>
                <a:cubicBezTo>
                  <a:pt x="61" y="135"/>
                  <a:pt x="61" y="136"/>
                  <a:pt x="61" y="136"/>
                </a:cubicBezTo>
                <a:cubicBezTo>
                  <a:pt x="61" y="136"/>
                  <a:pt x="61" y="137"/>
                  <a:pt x="61" y="137"/>
                </a:cubicBezTo>
                <a:cubicBezTo>
                  <a:pt x="61" y="137"/>
                  <a:pt x="61" y="138"/>
                  <a:pt x="61" y="138"/>
                </a:cubicBezTo>
                <a:cubicBezTo>
                  <a:pt x="61" y="138"/>
                  <a:pt x="61" y="139"/>
                  <a:pt x="61" y="139"/>
                </a:cubicBezTo>
                <a:cubicBezTo>
                  <a:pt x="18" y="137"/>
                  <a:pt x="18" y="137"/>
                  <a:pt x="18" y="137"/>
                </a:cubicBezTo>
                <a:cubicBezTo>
                  <a:pt x="0" y="194"/>
                  <a:pt x="0" y="194"/>
                  <a:pt x="0" y="194"/>
                </a:cubicBezTo>
                <a:cubicBezTo>
                  <a:pt x="50" y="203"/>
                  <a:pt x="50" y="203"/>
                  <a:pt x="50" y="203"/>
                </a:cubicBezTo>
                <a:cubicBezTo>
                  <a:pt x="64" y="145"/>
                  <a:pt x="64" y="145"/>
                  <a:pt x="64" y="145"/>
                </a:cubicBezTo>
                <a:cubicBezTo>
                  <a:pt x="65" y="146"/>
                  <a:pt x="65" y="146"/>
                  <a:pt x="65" y="146"/>
                </a:cubicBezTo>
                <a:cubicBezTo>
                  <a:pt x="65" y="146"/>
                  <a:pt x="66" y="146"/>
                  <a:pt x="66" y="146"/>
                </a:cubicBezTo>
                <a:cubicBezTo>
                  <a:pt x="66" y="146"/>
                  <a:pt x="66" y="146"/>
                  <a:pt x="67" y="146"/>
                </a:cubicBezTo>
                <a:cubicBezTo>
                  <a:pt x="67" y="146"/>
                  <a:pt x="67" y="146"/>
                  <a:pt x="67" y="146"/>
                </a:cubicBezTo>
                <a:cubicBezTo>
                  <a:pt x="68" y="146"/>
                  <a:pt x="68" y="146"/>
                  <a:pt x="68" y="146"/>
                </a:cubicBezTo>
                <a:cubicBezTo>
                  <a:pt x="69" y="146"/>
                  <a:pt x="69" y="146"/>
                  <a:pt x="69" y="146"/>
                </a:cubicBezTo>
                <a:cubicBezTo>
                  <a:pt x="70" y="146"/>
                  <a:pt x="70" y="146"/>
                  <a:pt x="70" y="146"/>
                </a:cubicBezTo>
                <a:cubicBezTo>
                  <a:pt x="71" y="146"/>
                  <a:pt x="71" y="146"/>
                  <a:pt x="71" y="146"/>
                </a:cubicBezTo>
                <a:cubicBezTo>
                  <a:pt x="57" y="204"/>
                  <a:pt x="57" y="204"/>
                  <a:pt x="57" y="204"/>
                </a:cubicBezTo>
                <a:cubicBezTo>
                  <a:pt x="122" y="216"/>
                  <a:pt x="122" y="216"/>
                  <a:pt x="122" y="216"/>
                </a:cubicBezTo>
                <a:cubicBezTo>
                  <a:pt x="133" y="150"/>
                  <a:pt x="133" y="150"/>
                  <a:pt x="133" y="150"/>
                </a:cubicBezTo>
                <a:cubicBezTo>
                  <a:pt x="133" y="150"/>
                  <a:pt x="134" y="150"/>
                  <a:pt x="134" y="150"/>
                </a:cubicBezTo>
                <a:cubicBezTo>
                  <a:pt x="134" y="150"/>
                  <a:pt x="135" y="150"/>
                  <a:pt x="135" y="150"/>
                </a:cubicBezTo>
                <a:cubicBezTo>
                  <a:pt x="135" y="151"/>
                  <a:pt x="136" y="151"/>
                  <a:pt x="136" y="151"/>
                </a:cubicBezTo>
                <a:cubicBezTo>
                  <a:pt x="136" y="151"/>
                  <a:pt x="137" y="151"/>
                  <a:pt x="137" y="151"/>
                </a:cubicBezTo>
                <a:cubicBezTo>
                  <a:pt x="138" y="151"/>
                  <a:pt x="138" y="151"/>
                  <a:pt x="138" y="151"/>
                </a:cubicBezTo>
                <a:cubicBezTo>
                  <a:pt x="139" y="151"/>
                  <a:pt x="139" y="151"/>
                  <a:pt x="140" y="151"/>
                </a:cubicBezTo>
                <a:cubicBezTo>
                  <a:pt x="140" y="151"/>
                  <a:pt x="140" y="151"/>
                  <a:pt x="141" y="151"/>
                </a:cubicBezTo>
                <a:cubicBezTo>
                  <a:pt x="141" y="150"/>
                  <a:pt x="142" y="150"/>
                  <a:pt x="142" y="150"/>
                </a:cubicBezTo>
                <a:cubicBezTo>
                  <a:pt x="131" y="218"/>
                  <a:pt x="131" y="218"/>
                  <a:pt x="131" y="218"/>
                </a:cubicBezTo>
                <a:cubicBezTo>
                  <a:pt x="220" y="234"/>
                  <a:pt x="220" y="234"/>
                  <a:pt x="220" y="234"/>
                </a:cubicBezTo>
                <a:cubicBezTo>
                  <a:pt x="225" y="147"/>
                  <a:pt x="225" y="147"/>
                  <a:pt x="225" y="147"/>
                </a:cubicBezTo>
                <a:cubicBezTo>
                  <a:pt x="150" y="143"/>
                  <a:pt x="150" y="143"/>
                  <a:pt x="150" y="143"/>
                </a:cubicBezTo>
                <a:cubicBezTo>
                  <a:pt x="150" y="143"/>
                  <a:pt x="150" y="142"/>
                  <a:pt x="151" y="142"/>
                </a:cubicBezTo>
                <a:cubicBezTo>
                  <a:pt x="151" y="142"/>
                  <a:pt x="151" y="141"/>
                  <a:pt x="151" y="141"/>
                </a:cubicBezTo>
                <a:cubicBezTo>
                  <a:pt x="151" y="141"/>
                  <a:pt x="151" y="140"/>
                  <a:pt x="151" y="140"/>
                </a:cubicBezTo>
                <a:cubicBezTo>
                  <a:pt x="151" y="139"/>
                  <a:pt x="151" y="139"/>
                  <a:pt x="151" y="139"/>
                </a:cubicBezTo>
                <a:cubicBezTo>
                  <a:pt x="152" y="138"/>
                  <a:pt x="152" y="138"/>
                  <a:pt x="152" y="137"/>
                </a:cubicBezTo>
                <a:cubicBezTo>
                  <a:pt x="152" y="136"/>
                  <a:pt x="152" y="136"/>
                  <a:pt x="152" y="135"/>
                </a:cubicBezTo>
                <a:cubicBezTo>
                  <a:pt x="151" y="135"/>
                  <a:pt x="151" y="134"/>
                  <a:pt x="151" y="134"/>
                </a:cubicBezTo>
                <a:cubicBezTo>
                  <a:pt x="151" y="133"/>
                  <a:pt x="151" y="133"/>
                  <a:pt x="151" y="132"/>
                </a:cubicBezTo>
                <a:cubicBezTo>
                  <a:pt x="225" y="135"/>
                  <a:pt x="225" y="135"/>
                  <a:pt x="225" y="135"/>
                </a:cubicBezTo>
                <a:cubicBezTo>
                  <a:pt x="229" y="65"/>
                  <a:pt x="229" y="65"/>
                  <a:pt x="229" y="65"/>
                </a:cubicBezTo>
                <a:cubicBezTo>
                  <a:pt x="160" y="70"/>
                  <a:pt x="160" y="70"/>
                  <a:pt x="160" y="70"/>
                </a:cubicBezTo>
                <a:cubicBezTo>
                  <a:pt x="161" y="70"/>
                  <a:pt x="161" y="69"/>
                  <a:pt x="161" y="69"/>
                </a:cubicBezTo>
                <a:cubicBezTo>
                  <a:pt x="161" y="69"/>
                  <a:pt x="161" y="68"/>
                  <a:pt x="162" y="68"/>
                </a:cubicBezTo>
                <a:cubicBezTo>
                  <a:pt x="162" y="67"/>
                  <a:pt x="162" y="67"/>
                  <a:pt x="162" y="67"/>
                </a:cubicBezTo>
                <a:cubicBezTo>
                  <a:pt x="162" y="66"/>
                  <a:pt x="162" y="66"/>
                  <a:pt x="162" y="65"/>
                </a:cubicBezTo>
                <a:cubicBezTo>
                  <a:pt x="162" y="65"/>
                  <a:pt x="162" y="65"/>
                  <a:pt x="162" y="65"/>
                </a:cubicBezTo>
                <a:cubicBezTo>
                  <a:pt x="162" y="64"/>
                  <a:pt x="162" y="64"/>
                  <a:pt x="162" y="64"/>
                </a:cubicBezTo>
                <a:cubicBezTo>
                  <a:pt x="162" y="64"/>
                  <a:pt x="162" y="64"/>
                  <a:pt x="162" y="63"/>
                </a:cubicBezTo>
                <a:cubicBezTo>
                  <a:pt x="162" y="63"/>
                  <a:pt x="162" y="63"/>
                  <a:pt x="162" y="63"/>
                </a:cubicBezTo>
                <a:cubicBezTo>
                  <a:pt x="229" y="57"/>
                  <a:pt x="229" y="57"/>
                  <a:pt x="229" y="57"/>
                </a:cubicBezTo>
                <a:lnTo>
                  <a:pt x="232" y="0"/>
                </a:lnTo>
                <a:close/>
                <a:moveTo>
                  <a:pt x="141" y="65"/>
                </a:moveTo>
                <a:cubicBezTo>
                  <a:pt x="141" y="65"/>
                  <a:pt x="141" y="65"/>
                  <a:pt x="141" y="65"/>
                </a:cubicBezTo>
                <a:cubicBezTo>
                  <a:pt x="141" y="66"/>
                  <a:pt x="140" y="66"/>
                  <a:pt x="140" y="66"/>
                </a:cubicBezTo>
                <a:cubicBezTo>
                  <a:pt x="140" y="66"/>
                  <a:pt x="140" y="66"/>
                  <a:pt x="140" y="67"/>
                </a:cubicBezTo>
                <a:cubicBezTo>
                  <a:pt x="140" y="67"/>
                  <a:pt x="140" y="67"/>
                  <a:pt x="140" y="67"/>
                </a:cubicBezTo>
                <a:cubicBezTo>
                  <a:pt x="140" y="68"/>
                  <a:pt x="140" y="68"/>
                  <a:pt x="140" y="68"/>
                </a:cubicBezTo>
                <a:cubicBezTo>
                  <a:pt x="140" y="69"/>
                  <a:pt x="140" y="69"/>
                  <a:pt x="140" y="70"/>
                </a:cubicBezTo>
                <a:cubicBezTo>
                  <a:pt x="140" y="70"/>
                  <a:pt x="140" y="70"/>
                  <a:pt x="140" y="71"/>
                </a:cubicBezTo>
                <a:cubicBezTo>
                  <a:pt x="140" y="71"/>
                  <a:pt x="140" y="71"/>
                  <a:pt x="140" y="72"/>
                </a:cubicBezTo>
                <a:cubicBezTo>
                  <a:pt x="93" y="75"/>
                  <a:pt x="93" y="75"/>
                  <a:pt x="93" y="75"/>
                </a:cubicBezTo>
                <a:cubicBezTo>
                  <a:pt x="93" y="75"/>
                  <a:pt x="94" y="75"/>
                  <a:pt x="94" y="74"/>
                </a:cubicBezTo>
                <a:cubicBezTo>
                  <a:pt x="94" y="74"/>
                  <a:pt x="94" y="74"/>
                  <a:pt x="94" y="73"/>
                </a:cubicBezTo>
                <a:cubicBezTo>
                  <a:pt x="94" y="73"/>
                  <a:pt x="95" y="73"/>
                  <a:pt x="95" y="72"/>
                </a:cubicBezTo>
                <a:cubicBezTo>
                  <a:pt x="95" y="72"/>
                  <a:pt x="95" y="72"/>
                  <a:pt x="95" y="71"/>
                </a:cubicBezTo>
                <a:cubicBezTo>
                  <a:pt x="95" y="71"/>
                  <a:pt x="95" y="71"/>
                  <a:pt x="95" y="71"/>
                </a:cubicBezTo>
                <a:cubicBezTo>
                  <a:pt x="95" y="70"/>
                  <a:pt x="95" y="70"/>
                  <a:pt x="95" y="70"/>
                </a:cubicBezTo>
                <a:cubicBezTo>
                  <a:pt x="95" y="70"/>
                  <a:pt x="95" y="70"/>
                  <a:pt x="95" y="69"/>
                </a:cubicBezTo>
                <a:cubicBezTo>
                  <a:pt x="95" y="69"/>
                  <a:pt x="95" y="69"/>
                  <a:pt x="95" y="69"/>
                </a:cubicBezTo>
                <a:lnTo>
                  <a:pt x="141" y="65"/>
                </a:lnTo>
                <a:close/>
                <a:moveTo>
                  <a:pt x="71" y="125"/>
                </a:moveTo>
                <a:cubicBezTo>
                  <a:pt x="71" y="125"/>
                  <a:pt x="71" y="125"/>
                  <a:pt x="70" y="125"/>
                </a:cubicBezTo>
                <a:cubicBezTo>
                  <a:pt x="70" y="125"/>
                  <a:pt x="70" y="125"/>
                  <a:pt x="69" y="125"/>
                </a:cubicBezTo>
                <a:cubicBezTo>
                  <a:pt x="81" y="81"/>
                  <a:pt x="81" y="81"/>
                  <a:pt x="81" y="81"/>
                </a:cubicBezTo>
                <a:cubicBezTo>
                  <a:pt x="81" y="81"/>
                  <a:pt x="81" y="81"/>
                  <a:pt x="81" y="81"/>
                </a:cubicBezTo>
                <a:cubicBezTo>
                  <a:pt x="82" y="81"/>
                  <a:pt x="82" y="81"/>
                  <a:pt x="82" y="81"/>
                </a:cubicBezTo>
                <a:cubicBezTo>
                  <a:pt x="82" y="81"/>
                  <a:pt x="83" y="81"/>
                  <a:pt x="83" y="81"/>
                </a:cubicBezTo>
                <a:cubicBezTo>
                  <a:pt x="83" y="81"/>
                  <a:pt x="84" y="81"/>
                  <a:pt x="84" y="81"/>
                </a:cubicBezTo>
                <a:cubicBezTo>
                  <a:pt x="84" y="81"/>
                  <a:pt x="84" y="81"/>
                  <a:pt x="85" y="81"/>
                </a:cubicBezTo>
                <a:cubicBezTo>
                  <a:pt x="85" y="81"/>
                  <a:pt x="85" y="81"/>
                  <a:pt x="86" y="81"/>
                </a:cubicBezTo>
                <a:cubicBezTo>
                  <a:pt x="86" y="81"/>
                  <a:pt x="86" y="81"/>
                  <a:pt x="86" y="81"/>
                </a:cubicBezTo>
                <a:cubicBezTo>
                  <a:pt x="87" y="81"/>
                  <a:pt x="87" y="80"/>
                  <a:pt x="87" y="80"/>
                </a:cubicBezTo>
                <a:cubicBezTo>
                  <a:pt x="76" y="126"/>
                  <a:pt x="76" y="126"/>
                  <a:pt x="76" y="126"/>
                </a:cubicBezTo>
                <a:cubicBezTo>
                  <a:pt x="76" y="125"/>
                  <a:pt x="76" y="125"/>
                  <a:pt x="75" y="125"/>
                </a:cubicBezTo>
                <a:cubicBezTo>
                  <a:pt x="75" y="125"/>
                  <a:pt x="75" y="125"/>
                  <a:pt x="75" y="125"/>
                </a:cubicBezTo>
                <a:cubicBezTo>
                  <a:pt x="74" y="125"/>
                  <a:pt x="74" y="125"/>
                  <a:pt x="74" y="125"/>
                </a:cubicBezTo>
                <a:cubicBezTo>
                  <a:pt x="74" y="125"/>
                  <a:pt x="73" y="125"/>
                  <a:pt x="73" y="125"/>
                </a:cubicBezTo>
                <a:cubicBezTo>
                  <a:pt x="73" y="125"/>
                  <a:pt x="72" y="125"/>
                  <a:pt x="72" y="125"/>
                </a:cubicBezTo>
                <a:cubicBezTo>
                  <a:pt x="72" y="125"/>
                  <a:pt x="71" y="125"/>
                  <a:pt x="71" y="125"/>
                </a:cubicBezTo>
                <a:moveTo>
                  <a:pt x="78" y="140"/>
                </a:moveTo>
                <a:cubicBezTo>
                  <a:pt x="78" y="139"/>
                  <a:pt x="78" y="139"/>
                  <a:pt x="79" y="139"/>
                </a:cubicBezTo>
                <a:cubicBezTo>
                  <a:pt x="79" y="138"/>
                  <a:pt x="79" y="138"/>
                  <a:pt x="79" y="138"/>
                </a:cubicBezTo>
                <a:cubicBezTo>
                  <a:pt x="79" y="137"/>
                  <a:pt x="79" y="137"/>
                  <a:pt x="79" y="137"/>
                </a:cubicBezTo>
                <a:cubicBezTo>
                  <a:pt x="79" y="136"/>
                  <a:pt x="80" y="136"/>
                  <a:pt x="80" y="136"/>
                </a:cubicBezTo>
                <a:cubicBezTo>
                  <a:pt x="80" y="135"/>
                  <a:pt x="80" y="135"/>
                  <a:pt x="80" y="134"/>
                </a:cubicBezTo>
                <a:cubicBezTo>
                  <a:pt x="80" y="134"/>
                  <a:pt x="80" y="133"/>
                  <a:pt x="80" y="133"/>
                </a:cubicBezTo>
                <a:cubicBezTo>
                  <a:pt x="80" y="133"/>
                  <a:pt x="80" y="132"/>
                  <a:pt x="80" y="132"/>
                </a:cubicBezTo>
                <a:cubicBezTo>
                  <a:pt x="80" y="131"/>
                  <a:pt x="80" y="131"/>
                  <a:pt x="80" y="130"/>
                </a:cubicBezTo>
                <a:cubicBezTo>
                  <a:pt x="130" y="132"/>
                  <a:pt x="130" y="132"/>
                  <a:pt x="130" y="132"/>
                </a:cubicBezTo>
                <a:cubicBezTo>
                  <a:pt x="130" y="132"/>
                  <a:pt x="130" y="133"/>
                  <a:pt x="129" y="133"/>
                </a:cubicBezTo>
                <a:cubicBezTo>
                  <a:pt x="129" y="134"/>
                  <a:pt x="129" y="134"/>
                  <a:pt x="129" y="135"/>
                </a:cubicBezTo>
                <a:cubicBezTo>
                  <a:pt x="128" y="135"/>
                  <a:pt x="128" y="136"/>
                  <a:pt x="128" y="136"/>
                </a:cubicBezTo>
                <a:cubicBezTo>
                  <a:pt x="128" y="137"/>
                  <a:pt x="128" y="137"/>
                  <a:pt x="128" y="138"/>
                </a:cubicBezTo>
                <a:cubicBezTo>
                  <a:pt x="128" y="138"/>
                  <a:pt x="128" y="138"/>
                  <a:pt x="127" y="139"/>
                </a:cubicBezTo>
                <a:cubicBezTo>
                  <a:pt x="127" y="139"/>
                  <a:pt x="127" y="140"/>
                  <a:pt x="127" y="140"/>
                </a:cubicBezTo>
                <a:cubicBezTo>
                  <a:pt x="127" y="140"/>
                  <a:pt x="127" y="141"/>
                  <a:pt x="127" y="141"/>
                </a:cubicBezTo>
                <a:cubicBezTo>
                  <a:pt x="127" y="141"/>
                  <a:pt x="128" y="142"/>
                  <a:pt x="128" y="142"/>
                </a:cubicBezTo>
                <a:lnTo>
                  <a:pt x="78" y="140"/>
                </a:lnTo>
                <a:close/>
                <a:moveTo>
                  <a:pt x="146" y="127"/>
                </a:moveTo>
                <a:cubicBezTo>
                  <a:pt x="145" y="127"/>
                  <a:pt x="145" y="127"/>
                  <a:pt x="145" y="127"/>
                </a:cubicBezTo>
                <a:cubicBezTo>
                  <a:pt x="144" y="126"/>
                  <a:pt x="144" y="126"/>
                  <a:pt x="143" y="126"/>
                </a:cubicBezTo>
                <a:cubicBezTo>
                  <a:pt x="143" y="126"/>
                  <a:pt x="143" y="126"/>
                  <a:pt x="142" y="126"/>
                </a:cubicBezTo>
                <a:cubicBezTo>
                  <a:pt x="142" y="126"/>
                  <a:pt x="142" y="126"/>
                  <a:pt x="141" y="126"/>
                </a:cubicBezTo>
                <a:cubicBezTo>
                  <a:pt x="141" y="126"/>
                  <a:pt x="140" y="126"/>
                  <a:pt x="140" y="126"/>
                </a:cubicBezTo>
                <a:cubicBezTo>
                  <a:pt x="140" y="126"/>
                  <a:pt x="139" y="126"/>
                  <a:pt x="139" y="126"/>
                </a:cubicBezTo>
                <a:cubicBezTo>
                  <a:pt x="139" y="126"/>
                  <a:pt x="138" y="126"/>
                  <a:pt x="138" y="126"/>
                </a:cubicBezTo>
                <a:cubicBezTo>
                  <a:pt x="137" y="127"/>
                  <a:pt x="137" y="127"/>
                  <a:pt x="137" y="127"/>
                </a:cubicBezTo>
                <a:cubicBezTo>
                  <a:pt x="145" y="76"/>
                  <a:pt x="145" y="76"/>
                  <a:pt x="145" y="76"/>
                </a:cubicBezTo>
                <a:cubicBezTo>
                  <a:pt x="146" y="76"/>
                  <a:pt x="146" y="76"/>
                  <a:pt x="146" y="77"/>
                </a:cubicBezTo>
                <a:cubicBezTo>
                  <a:pt x="146" y="77"/>
                  <a:pt x="147" y="77"/>
                  <a:pt x="147" y="77"/>
                </a:cubicBezTo>
                <a:cubicBezTo>
                  <a:pt x="147" y="77"/>
                  <a:pt x="148" y="77"/>
                  <a:pt x="148" y="77"/>
                </a:cubicBezTo>
                <a:cubicBezTo>
                  <a:pt x="148" y="77"/>
                  <a:pt x="149" y="77"/>
                  <a:pt x="149" y="77"/>
                </a:cubicBezTo>
                <a:cubicBezTo>
                  <a:pt x="150" y="77"/>
                  <a:pt x="150" y="77"/>
                  <a:pt x="150" y="77"/>
                </a:cubicBezTo>
                <a:cubicBezTo>
                  <a:pt x="151" y="77"/>
                  <a:pt x="151" y="76"/>
                  <a:pt x="151" y="76"/>
                </a:cubicBezTo>
                <a:cubicBezTo>
                  <a:pt x="152" y="76"/>
                  <a:pt x="152" y="76"/>
                  <a:pt x="152" y="76"/>
                </a:cubicBezTo>
                <a:cubicBezTo>
                  <a:pt x="153" y="76"/>
                  <a:pt x="153" y="76"/>
                  <a:pt x="154" y="76"/>
                </a:cubicBezTo>
                <a:lnTo>
                  <a:pt x="146" y="1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cxnSp>
        <p:nvCxnSpPr>
          <p:cNvPr id="6" name="Straight Connector 5">
            <a:extLst>
              <a:ext uri="{FF2B5EF4-FFF2-40B4-BE49-F238E27FC236}">
                <a16:creationId xmlns:a16="http://schemas.microsoft.com/office/drawing/2014/main" id="{D8E34DB2-2497-4BD4-82D8-122AC68FF101}"/>
              </a:ext>
            </a:extLst>
          </p:cNvPr>
          <p:cNvCxnSpPr/>
          <p:nvPr userDrawn="1"/>
        </p:nvCxnSpPr>
        <p:spPr>
          <a:xfrm>
            <a:off x="5960533" y="2806700"/>
            <a:ext cx="6231467" cy="0"/>
          </a:xfrm>
          <a:prstGeom prst="line">
            <a:avLst/>
          </a:prstGeom>
          <a:ln>
            <a:solidFill>
              <a:schemeClr val="bg1"/>
            </a:solidFill>
            <a:prstDash val="sysDot"/>
          </a:ln>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B15C0EBB-98D9-4BB9-869E-F7CF0D466511}"/>
              </a:ext>
            </a:extLst>
          </p:cNvPr>
          <p:cNvSpPr txBox="1">
            <a:spLocks noChangeArrowheads="1"/>
          </p:cNvSpPr>
          <p:nvPr userDrawn="1"/>
        </p:nvSpPr>
        <p:spPr bwMode="auto">
          <a:xfrm>
            <a:off x="5960535" y="2108200"/>
            <a:ext cx="61849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GB" altLang="en-US" sz="3733" b="1">
                <a:solidFill>
                  <a:schemeClr val="bg1"/>
                </a:solidFill>
                <a:latin typeface="+mj-lt"/>
                <a:cs typeface="Arial" panose="020B0604020202020204" pitchFamily="34" charset="0"/>
              </a:rPr>
              <a:t>SOLAR</a:t>
            </a:r>
          </a:p>
        </p:txBody>
      </p:sp>
      <p:sp>
        <p:nvSpPr>
          <p:cNvPr id="9" name="Text Placeholder 14">
            <a:extLst>
              <a:ext uri="{FF2B5EF4-FFF2-40B4-BE49-F238E27FC236}">
                <a16:creationId xmlns:a16="http://schemas.microsoft.com/office/drawing/2014/main" id="{8B4FFD05-2433-475E-B056-6F638B84716D}"/>
              </a:ext>
            </a:extLst>
          </p:cNvPr>
          <p:cNvSpPr>
            <a:spLocks noGrp="1"/>
          </p:cNvSpPr>
          <p:nvPr>
            <p:ph type="body" sz="quarter" idx="10" hasCustomPrompt="1"/>
          </p:nvPr>
        </p:nvSpPr>
        <p:spPr>
          <a:xfrm>
            <a:off x="5961065" y="3162300"/>
            <a:ext cx="5864755" cy="2242128"/>
          </a:xfrm>
          <a:prstGeom prst="rect">
            <a:avLst/>
          </a:prstGeom>
        </p:spPr>
        <p:txBody>
          <a:bodyPr/>
          <a:lstStyle>
            <a:lvl1pPr marL="0" indent="0">
              <a:buNone/>
              <a:defRPr>
                <a:solidFill>
                  <a:schemeClr val="bg1"/>
                </a:solidFill>
              </a:defRPr>
            </a:lvl1pPr>
          </a:lstStyle>
          <a:p>
            <a:pPr lvl="0"/>
            <a:r>
              <a:rPr lang="en-US"/>
              <a:t>Insert text here</a:t>
            </a:r>
          </a:p>
        </p:txBody>
      </p:sp>
      <p:pic>
        <p:nvPicPr>
          <p:cNvPr id="8" name="Picture 7">
            <a:extLst>
              <a:ext uri="{FF2B5EF4-FFF2-40B4-BE49-F238E27FC236}">
                <a16:creationId xmlns:a16="http://schemas.microsoft.com/office/drawing/2014/main" id="{F08EA667-A7AC-466A-A22B-EF93A9A13D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5461" y="12133"/>
            <a:ext cx="1806539" cy="1354905"/>
          </a:xfrm>
          <a:prstGeom prst="rect">
            <a:avLst/>
          </a:prstGeom>
        </p:spPr>
      </p:pic>
    </p:spTree>
    <p:extLst>
      <p:ext uri="{BB962C8B-B14F-4D97-AF65-F5344CB8AC3E}">
        <p14:creationId xmlns:p14="http://schemas.microsoft.com/office/powerpoint/2010/main" val="300895001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 Stor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D7C344-F9EF-4AC3-8D18-7D5FCA76E2D4}"/>
              </a:ext>
            </a:extLst>
          </p:cNvPr>
          <p:cNvSpPr/>
          <p:nvPr userDrawn="1"/>
        </p:nvSpPr>
        <p:spPr>
          <a:xfrm>
            <a:off x="0" y="0"/>
            <a:ext cx="12192000" cy="6883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6" name="Straight Connector 5">
            <a:extLst>
              <a:ext uri="{FF2B5EF4-FFF2-40B4-BE49-F238E27FC236}">
                <a16:creationId xmlns:a16="http://schemas.microsoft.com/office/drawing/2014/main" id="{D8E34DB2-2497-4BD4-82D8-122AC68FF101}"/>
              </a:ext>
            </a:extLst>
          </p:cNvPr>
          <p:cNvCxnSpPr/>
          <p:nvPr userDrawn="1"/>
        </p:nvCxnSpPr>
        <p:spPr>
          <a:xfrm>
            <a:off x="5960533" y="2806700"/>
            <a:ext cx="6231467" cy="0"/>
          </a:xfrm>
          <a:prstGeom prst="line">
            <a:avLst/>
          </a:prstGeom>
          <a:ln>
            <a:solidFill>
              <a:schemeClr val="bg1"/>
            </a:solidFill>
            <a:prstDash val="sysDot"/>
          </a:ln>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B15C0EBB-98D9-4BB9-869E-F7CF0D466511}"/>
              </a:ext>
            </a:extLst>
          </p:cNvPr>
          <p:cNvSpPr txBox="1">
            <a:spLocks noChangeArrowheads="1"/>
          </p:cNvSpPr>
          <p:nvPr userDrawn="1"/>
        </p:nvSpPr>
        <p:spPr bwMode="auto">
          <a:xfrm>
            <a:off x="5960535" y="2108200"/>
            <a:ext cx="61849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GB" altLang="en-US" sz="3733" b="1">
                <a:solidFill>
                  <a:schemeClr val="bg1"/>
                </a:solidFill>
                <a:latin typeface="+mj-lt"/>
                <a:cs typeface="Arial" panose="020B0604020202020204" pitchFamily="34" charset="0"/>
              </a:rPr>
              <a:t>STORAGE</a:t>
            </a:r>
          </a:p>
        </p:txBody>
      </p:sp>
      <p:sp>
        <p:nvSpPr>
          <p:cNvPr id="9" name="Text Placeholder 14">
            <a:extLst>
              <a:ext uri="{FF2B5EF4-FFF2-40B4-BE49-F238E27FC236}">
                <a16:creationId xmlns:a16="http://schemas.microsoft.com/office/drawing/2014/main" id="{8B4FFD05-2433-475E-B056-6F638B84716D}"/>
              </a:ext>
            </a:extLst>
          </p:cNvPr>
          <p:cNvSpPr>
            <a:spLocks noGrp="1"/>
          </p:cNvSpPr>
          <p:nvPr>
            <p:ph type="body" sz="quarter" idx="10" hasCustomPrompt="1"/>
          </p:nvPr>
        </p:nvSpPr>
        <p:spPr>
          <a:xfrm>
            <a:off x="5961065" y="3162300"/>
            <a:ext cx="5864755" cy="2242128"/>
          </a:xfrm>
          <a:prstGeom prst="rect">
            <a:avLst/>
          </a:prstGeom>
        </p:spPr>
        <p:txBody>
          <a:bodyPr/>
          <a:lstStyle>
            <a:lvl1pPr marL="0" indent="0">
              <a:buNone/>
              <a:defRPr>
                <a:solidFill>
                  <a:schemeClr val="bg1"/>
                </a:solidFill>
              </a:defRPr>
            </a:lvl1pPr>
          </a:lstStyle>
          <a:p>
            <a:pPr lvl="0"/>
            <a:r>
              <a:rPr lang="en-US"/>
              <a:t>Insert text here</a:t>
            </a:r>
          </a:p>
        </p:txBody>
      </p:sp>
      <p:pic>
        <p:nvPicPr>
          <p:cNvPr id="8" name="Picture 9">
            <a:extLst>
              <a:ext uri="{FF2B5EF4-FFF2-40B4-BE49-F238E27FC236}">
                <a16:creationId xmlns:a16="http://schemas.microsoft.com/office/drawing/2014/main" id="{6179F248-34E6-4DE5-8EF9-5B1E018FA2C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l="-3018" t="-9088"/>
          <a:stretch>
            <a:fillRect/>
          </a:stretch>
        </p:blipFill>
        <p:spPr bwMode="auto">
          <a:xfrm>
            <a:off x="1152217" y="2370144"/>
            <a:ext cx="3033184"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F2ABED3-AF05-47BF-841D-F7AEECD874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5461" y="12133"/>
            <a:ext cx="1806539" cy="1354905"/>
          </a:xfrm>
          <a:prstGeom prst="rect">
            <a:avLst/>
          </a:prstGeom>
        </p:spPr>
      </p:pic>
    </p:spTree>
    <p:extLst>
      <p:ext uri="{BB962C8B-B14F-4D97-AF65-F5344CB8AC3E}">
        <p14:creationId xmlns:p14="http://schemas.microsoft.com/office/powerpoint/2010/main" val="203194179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 T&amp;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D7C344-F9EF-4AC3-8D18-7D5FCA76E2D4}"/>
              </a:ext>
            </a:extLst>
          </p:cNvPr>
          <p:cNvSpPr/>
          <p:nvPr userDrawn="1"/>
        </p:nvSpPr>
        <p:spPr>
          <a:xfrm>
            <a:off x="0" y="0"/>
            <a:ext cx="12192000" cy="6883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rebuchet MS"/>
              <a:ea typeface="+mn-ea"/>
              <a:cs typeface="+mn-cs"/>
            </a:endParaRPr>
          </a:p>
        </p:txBody>
      </p:sp>
      <p:pic>
        <p:nvPicPr>
          <p:cNvPr id="10" name="Picture 9">
            <a:extLst>
              <a:ext uri="{FF2B5EF4-FFF2-40B4-BE49-F238E27FC236}">
                <a16:creationId xmlns:a16="http://schemas.microsoft.com/office/drawing/2014/main" id="{4002CF84-A429-49C2-BA08-1365DB8E438C}"/>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t="-4119" r="-7922"/>
          <a:stretch>
            <a:fillRect/>
          </a:stretch>
        </p:blipFill>
        <p:spPr bwMode="auto">
          <a:xfrm>
            <a:off x="1246409" y="2154244"/>
            <a:ext cx="28448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D8E34DB2-2497-4BD4-82D8-122AC68FF101}"/>
              </a:ext>
            </a:extLst>
          </p:cNvPr>
          <p:cNvCxnSpPr/>
          <p:nvPr userDrawn="1"/>
        </p:nvCxnSpPr>
        <p:spPr>
          <a:xfrm>
            <a:off x="5960533" y="2806700"/>
            <a:ext cx="6231467" cy="0"/>
          </a:xfrm>
          <a:prstGeom prst="line">
            <a:avLst/>
          </a:prstGeom>
          <a:ln>
            <a:solidFill>
              <a:schemeClr val="bg1"/>
            </a:solidFill>
            <a:prstDash val="sysDot"/>
          </a:ln>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B15C0EBB-98D9-4BB9-869E-F7CF0D466511}"/>
              </a:ext>
            </a:extLst>
          </p:cNvPr>
          <p:cNvSpPr txBox="1">
            <a:spLocks noChangeArrowheads="1"/>
          </p:cNvSpPr>
          <p:nvPr userDrawn="1"/>
        </p:nvSpPr>
        <p:spPr bwMode="auto">
          <a:xfrm>
            <a:off x="5960535" y="2108200"/>
            <a:ext cx="61849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GB" altLang="en-US" sz="3733" b="1">
                <a:solidFill>
                  <a:schemeClr val="bg1"/>
                </a:solidFill>
                <a:latin typeface="+mj-lt"/>
                <a:cs typeface="Arial" panose="020B0604020202020204" pitchFamily="34" charset="0"/>
              </a:rPr>
              <a:t>T&amp;D</a:t>
            </a:r>
          </a:p>
        </p:txBody>
      </p:sp>
      <p:sp>
        <p:nvSpPr>
          <p:cNvPr id="9" name="Text Placeholder 14">
            <a:extLst>
              <a:ext uri="{FF2B5EF4-FFF2-40B4-BE49-F238E27FC236}">
                <a16:creationId xmlns:a16="http://schemas.microsoft.com/office/drawing/2014/main" id="{8B4FFD05-2433-475E-B056-6F638B84716D}"/>
              </a:ext>
            </a:extLst>
          </p:cNvPr>
          <p:cNvSpPr>
            <a:spLocks noGrp="1"/>
          </p:cNvSpPr>
          <p:nvPr>
            <p:ph type="body" sz="quarter" idx="10" hasCustomPrompt="1"/>
          </p:nvPr>
        </p:nvSpPr>
        <p:spPr>
          <a:xfrm>
            <a:off x="5961065" y="3162300"/>
            <a:ext cx="5864755" cy="2242128"/>
          </a:xfrm>
          <a:prstGeom prst="rect">
            <a:avLst/>
          </a:prstGeom>
        </p:spPr>
        <p:txBody>
          <a:bodyPr/>
          <a:lstStyle>
            <a:lvl1pPr marL="0" indent="0">
              <a:buNone/>
              <a:defRPr>
                <a:solidFill>
                  <a:schemeClr val="bg1"/>
                </a:solidFill>
              </a:defRPr>
            </a:lvl1pPr>
          </a:lstStyle>
          <a:p>
            <a:pPr lvl="0"/>
            <a:r>
              <a:rPr lang="en-US"/>
              <a:t>Insert text here</a:t>
            </a:r>
          </a:p>
        </p:txBody>
      </p:sp>
      <p:pic>
        <p:nvPicPr>
          <p:cNvPr id="8" name="Picture 7">
            <a:extLst>
              <a:ext uri="{FF2B5EF4-FFF2-40B4-BE49-F238E27FC236}">
                <a16:creationId xmlns:a16="http://schemas.microsoft.com/office/drawing/2014/main" id="{8809A66A-2972-4004-8FE9-47CF21BECA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5461" y="12133"/>
            <a:ext cx="1806539" cy="1354905"/>
          </a:xfrm>
          <a:prstGeom prst="rect">
            <a:avLst/>
          </a:prstGeom>
        </p:spPr>
      </p:pic>
    </p:spTree>
    <p:extLst>
      <p:ext uri="{BB962C8B-B14F-4D97-AF65-F5344CB8AC3E}">
        <p14:creationId xmlns:p14="http://schemas.microsoft.com/office/powerpoint/2010/main" val="17483844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 Vis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6C9C1C-0C00-49D9-A300-B21A999E54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83360"/>
            <a:ext cx="12192000" cy="5898440"/>
          </a:xfrm>
          <a:prstGeom prst="rect">
            <a:avLst/>
          </a:prstGeom>
        </p:spPr>
      </p:pic>
      <p:sp>
        <p:nvSpPr>
          <p:cNvPr id="5" name="Title 1">
            <a:extLst>
              <a:ext uri="{FF2B5EF4-FFF2-40B4-BE49-F238E27FC236}">
                <a16:creationId xmlns:a16="http://schemas.microsoft.com/office/drawing/2014/main" id="{4C8760F8-3A0B-42BF-81AE-CAB0C1992C5A}"/>
              </a:ext>
            </a:extLst>
          </p:cNvPr>
          <p:cNvSpPr>
            <a:spLocks noGrp="1"/>
          </p:cNvSpPr>
          <p:nvPr>
            <p:ph type="title" hasCustomPrompt="1"/>
          </p:nvPr>
        </p:nvSpPr>
        <p:spPr>
          <a:xfrm>
            <a:off x="0" y="138923"/>
            <a:ext cx="10899648" cy="482740"/>
          </a:xfrm>
          <a:prstGeom prst="rect">
            <a:avLst/>
          </a:prstGeom>
        </p:spPr>
        <p:txBody>
          <a:bodyPr lIns="360000">
            <a:noAutofit/>
          </a:bodyPr>
          <a:lstStyle>
            <a:lvl1pPr algn="l">
              <a:defRPr sz="2000" b="1">
                <a:solidFill>
                  <a:schemeClr val="bg2"/>
                </a:solidFill>
              </a:defRPr>
            </a:lvl1pPr>
          </a:lstStyle>
          <a:p>
            <a:r>
              <a:rPr lang="en-US"/>
              <a:t>Our vision</a:t>
            </a:r>
          </a:p>
        </p:txBody>
      </p:sp>
      <p:sp>
        <p:nvSpPr>
          <p:cNvPr id="6" name="TextBox 8">
            <a:extLst>
              <a:ext uri="{FF2B5EF4-FFF2-40B4-BE49-F238E27FC236}">
                <a16:creationId xmlns:a16="http://schemas.microsoft.com/office/drawing/2014/main" id="{F4EE6B5F-2E81-4D2D-B950-5074F58EA43C}"/>
              </a:ext>
            </a:extLst>
          </p:cNvPr>
          <p:cNvSpPr txBox="1">
            <a:spLocks noChangeArrowheads="1"/>
          </p:cNvSpPr>
          <p:nvPr userDrawn="1"/>
        </p:nvSpPr>
        <p:spPr bwMode="auto">
          <a:xfrm>
            <a:off x="363168" y="1232169"/>
            <a:ext cx="5097293" cy="3375604"/>
          </a:xfrm>
          <a:prstGeom prst="rect">
            <a:avLst/>
          </a:prstGeom>
          <a:noFill/>
          <a:ln w="9525">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spcAft>
                <a:spcPts val="1600"/>
              </a:spcAft>
              <a:defRPr/>
            </a:pPr>
            <a:r>
              <a:rPr lang="en-GB" sz="4267" b="1">
                <a:solidFill>
                  <a:schemeClr val="bg1"/>
                </a:solidFill>
                <a:effectLst>
                  <a:outerShdw blurRad="38100" dist="38100" dir="2700000" algn="tl">
                    <a:srgbClr val="000000">
                      <a:alpha val="43137"/>
                    </a:srgbClr>
                  </a:outerShdw>
                </a:effectLst>
                <a:latin typeface="+mn-lt"/>
              </a:rPr>
              <a:t>To create a future where everyone has access to affordable zero carbon energy</a:t>
            </a:r>
          </a:p>
        </p:txBody>
      </p:sp>
    </p:spTree>
    <p:extLst>
      <p:ext uri="{BB962C8B-B14F-4D97-AF65-F5344CB8AC3E}">
        <p14:creationId xmlns:p14="http://schemas.microsoft.com/office/powerpoint/2010/main" val="81434508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Vis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8F04C3-D4DB-4BD8-A989-0F354471D8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83360"/>
            <a:ext cx="12192000" cy="5898440"/>
          </a:xfrm>
          <a:prstGeom prst="rect">
            <a:avLst/>
          </a:prstGeom>
        </p:spPr>
      </p:pic>
      <p:sp>
        <p:nvSpPr>
          <p:cNvPr id="5" name="Title 1">
            <a:extLst>
              <a:ext uri="{FF2B5EF4-FFF2-40B4-BE49-F238E27FC236}">
                <a16:creationId xmlns:a16="http://schemas.microsoft.com/office/drawing/2014/main" id="{4C8760F8-3A0B-42BF-81AE-CAB0C1992C5A}"/>
              </a:ext>
            </a:extLst>
          </p:cNvPr>
          <p:cNvSpPr>
            <a:spLocks noGrp="1"/>
          </p:cNvSpPr>
          <p:nvPr>
            <p:ph type="title" hasCustomPrompt="1"/>
          </p:nvPr>
        </p:nvSpPr>
        <p:spPr>
          <a:xfrm>
            <a:off x="0" y="138923"/>
            <a:ext cx="10899648" cy="482740"/>
          </a:xfrm>
          <a:prstGeom prst="rect">
            <a:avLst/>
          </a:prstGeom>
        </p:spPr>
        <p:txBody>
          <a:bodyPr lIns="360000">
            <a:noAutofit/>
          </a:bodyPr>
          <a:lstStyle>
            <a:lvl1pPr algn="l">
              <a:defRPr sz="2000" b="1">
                <a:solidFill>
                  <a:schemeClr val="bg2"/>
                </a:solidFill>
              </a:defRPr>
            </a:lvl1pPr>
          </a:lstStyle>
          <a:p>
            <a:r>
              <a:rPr lang="en-US"/>
              <a:t>Our vision</a:t>
            </a:r>
          </a:p>
        </p:txBody>
      </p:sp>
      <p:sp>
        <p:nvSpPr>
          <p:cNvPr id="6" name="TextBox 8">
            <a:extLst>
              <a:ext uri="{FF2B5EF4-FFF2-40B4-BE49-F238E27FC236}">
                <a16:creationId xmlns:a16="http://schemas.microsoft.com/office/drawing/2014/main" id="{F4EE6B5F-2E81-4D2D-B950-5074F58EA43C}"/>
              </a:ext>
            </a:extLst>
          </p:cNvPr>
          <p:cNvSpPr txBox="1">
            <a:spLocks noChangeArrowheads="1"/>
          </p:cNvSpPr>
          <p:nvPr userDrawn="1"/>
        </p:nvSpPr>
        <p:spPr bwMode="auto">
          <a:xfrm>
            <a:off x="3352800" y="1232170"/>
            <a:ext cx="8432800" cy="2062296"/>
          </a:xfrm>
          <a:prstGeom prst="rect">
            <a:avLst/>
          </a:prstGeom>
          <a:noFill/>
          <a:ln w="9525">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spcAft>
                <a:spcPts val="1600"/>
              </a:spcAft>
              <a:defRPr/>
            </a:pPr>
            <a:r>
              <a:rPr lang="en-GB" sz="4267" b="1">
                <a:solidFill>
                  <a:schemeClr val="bg1"/>
                </a:solidFill>
                <a:effectLst>
                  <a:outerShdw blurRad="38100" dist="38100" dir="2700000" algn="tl">
                    <a:srgbClr val="000000">
                      <a:alpha val="43137"/>
                    </a:srgbClr>
                  </a:outerShdw>
                </a:effectLst>
                <a:latin typeface="+mn-lt"/>
              </a:rPr>
              <a:t>To create a future where everyone has access to affordable </a:t>
            </a:r>
            <a:r>
              <a:rPr lang="en-GB" sz="4267" b="1" kern="120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zero</a:t>
            </a:r>
            <a:r>
              <a:rPr lang="en-GB" sz="4267" b="1">
                <a:solidFill>
                  <a:schemeClr val="bg1"/>
                </a:solidFill>
                <a:effectLst>
                  <a:outerShdw blurRad="38100" dist="38100" dir="2700000" algn="tl">
                    <a:srgbClr val="000000">
                      <a:alpha val="43137"/>
                    </a:srgbClr>
                  </a:outerShdw>
                </a:effectLst>
                <a:latin typeface="+mn-lt"/>
              </a:rPr>
              <a:t> carbon energy</a:t>
            </a:r>
          </a:p>
        </p:txBody>
      </p:sp>
    </p:spTree>
    <p:extLst>
      <p:ext uri="{BB962C8B-B14F-4D97-AF65-F5344CB8AC3E}">
        <p14:creationId xmlns:p14="http://schemas.microsoft.com/office/powerpoint/2010/main" val="406578310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r Vision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3DE8D3-A68A-42B5-9CDD-ABF9315E7D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83360"/>
            <a:ext cx="12192000" cy="5898440"/>
          </a:xfrm>
          <a:prstGeom prst="rect">
            <a:avLst/>
          </a:prstGeom>
        </p:spPr>
      </p:pic>
      <p:sp>
        <p:nvSpPr>
          <p:cNvPr id="5" name="Title 1">
            <a:extLst>
              <a:ext uri="{FF2B5EF4-FFF2-40B4-BE49-F238E27FC236}">
                <a16:creationId xmlns:a16="http://schemas.microsoft.com/office/drawing/2014/main" id="{4C8760F8-3A0B-42BF-81AE-CAB0C1992C5A}"/>
              </a:ext>
            </a:extLst>
          </p:cNvPr>
          <p:cNvSpPr>
            <a:spLocks noGrp="1"/>
          </p:cNvSpPr>
          <p:nvPr>
            <p:ph type="title" hasCustomPrompt="1"/>
          </p:nvPr>
        </p:nvSpPr>
        <p:spPr>
          <a:xfrm>
            <a:off x="0" y="138923"/>
            <a:ext cx="10899648" cy="482740"/>
          </a:xfrm>
          <a:prstGeom prst="rect">
            <a:avLst/>
          </a:prstGeom>
        </p:spPr>
        <p:txBody>
          <a:bodyPr lIns="360000">
            <a:noAutofit/>
          </a:bodyPr>
          <a:lstStyle>
            <a:lvl1pPr algn="l">
              <a:defRPr sz="2000" b="1">
                <a:solidFill>
                  <a:schemeClr val="bg2"/>
                </a:solidFill>
              </a:defRPr>
            </a:lvl1pPr>
          </a:lstStyle>
          <a:p>
            <a:r>
              <a:rPr lang="en-US"/>
              <a:t>Our vision</a:t>
            </a:r>
          </a:p>
        </p:txBody>
      </p:sp>
      <p:sp>
        <p:nvSpPr>
          <p:cNvPr id="6" name="TextBox 8">
            <a:extLst>
              <a:ext uri="{FF2B5EF4-FFF2-40B4-BE49-F238E27FC236}">
                <a16:creationId xmlns:a16="http://schemas.microsoft.com/office/drawing/2014/main" id="{F4EE6B5F-2E81-4D2D-B950-5074F58EA43C}"/>
              </a:ext>
            </a:extLst>
          </p:cNvPr>
          <p:cNvSpPr txBox="1">
            <a:spLocks noChangeArrowheads="1"/>
          </p:cNvSpPr>
          <p:nvPr userDrawn="1"/>
        </p:nvSpPr>
        <p:spPr bwMode="auto">
          <a:xfrm>
            <a:off x="3352800" y="4445002"/>
            <a:ext cx="8432800" cy="2062296"/>
          </a:xfrm>
          <a:prstGeom prst="rect">
            <a:avLst/>
          </a:prstGeom>
          <a:noFill/>
          <a:ln w="9525">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spcAft>
                <a:spcPts val="1600"/>
              </a:spcAft>
              <a:defRPr/>
            </a:pPr>
            <a:r>
              <a:rPr lang="en-GB" sz="4267" b="1">
                <a:solidFill>
                  <a:schemeClr val="bg1"/>
                </a:solidFill>
                <a:effectLst>
                  <a:outerShdw blurRad="38100" dist="38100" dir="2700000" algn="tl">
                    <a:srgbClr val="000000">
                      <a:alpha val="43137"/>
                    </a:srgbClr>
                  </a:outerShdw>
                </a:effectLst>
                <a:latin typeface="+mn-lt"/>
              </a:rPr>
              <a:t>To create a future where everyone has access to affordable </a:t>
            </a:r>
            <a:r>
              <a:rPr lang="en-GB" sz="4267" b="1" kern="120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zero</a:t>
            </a:r>
            <a:r>
              <a:rPr lang="en-GB" sz="4267" b="1">
                <a:solidFill>
                  <a:schemeClr val="bg1"/>
                </a:solidFill>
                <a:effectLst>
                  <a:outerShdw blurRad="38100" dist="38100" dir="2700000" algn="tl">
                    <a:srgbClr val="000000">
                      <a:alpha val="43137"/>
                    </a:srgbClr>
                  </a:outerShdw>
                </a:effectLst>
                <a:latin typeface="+mn-lt"/>
              </a:rPr>
              <a:t> carbon energy</a:t>
            </a:r>
          </a:p>
        </p:txBody>
      </p:sp>
    </p:spTree>
    <p:extLst>
      <p:ext uri="{BB962C8B-B14F-4D97-AF65-F5344CB8AC3E}">
        <p14:creationId xmlns:p14="http://schemas.microsoft.com/office/powerpoint/2010/main" val="179354462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ur Vision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707661-96AF-431E-BB36-CD28499777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83364"/>
            <a:ext cx="12192000" cy="5898441"/>
          </a:xfrm>
          <a:prstGeom prst="rect">
            <a:avLst/>
          </a:prstGeom>
        </p:spPr>
      </p:pic>
      <p:sp>
        <p:nvSpPr>
          <p:cNvPr id="5" name="Title 1">
            <a:extLst>
              <a:ext uri="{FF2B5EF4-FFF2-40B4-BE49-F238E27FC236}">
                <a16:creationId xmlns:a16="http://schemas.microsoft.com/office/drawing/2014/main" id="{4C8760F8-3A0B-42BF-81AE-CAB0C1992C5A}"/>
              </a:ext>
            </a:extLst>
          </p:cNvPr>
          <p:cNvSpPr>
            <a:spLocks noGrp="1"/>
          </p:cNvSpPr>
          <p:nvPr>
            <p:ph type="title" hasCustomPrompt="1"/>
          </p:nvPr>
        </p:nvSpPr>
        <p:spPr>
          <a:xfrm>
            <a:off x="0" y="138923"/>
            <a:ext cx="10899648" cy="482740"/>
          </a:xfrm>
          <a:prstGeom prst="rect">
            <a:avLst/>
          </a:prstGeom>
        </p:spPr>
        <p:txBody>
          <a:bodyPr lIns="360000">
            <a:noAutofit/>
          </a:bodyPr>
          <a:lstStyle>
            <a:lvl1pPr algn="l">
              <a:defRPr sz="2000" b="1">
                <a:solidFill>
                  <a:schemeClr val="bg2"/>
                </a:solidFill>
              </a:defRPr>
            </a:lvl1pPr>
          </a:lstStyle>
          <a:p>
            <a:r>
              <a:rPr lang="en-US"/>
              <a:t>Our vision</a:t>
            </a:r>
          </a:p>
        </p:txBody>
      </p:sp>
      <p:sp>
        <p:nvSpPr>
          <p:cNvPr id="6" name="TextBox 8">
            <a:extLst>
              <a:ext uri="{FF2B5EF4-FFF2-40B4-BE49-F238E27FC236}">
                <a16:creationId xmlns:a16="http://schemas.microsoft.com/office/drawing/2014/main" id="{F4EE6B5F-2E81-4D2D-B950-5074F58EA43C}"/>
              </a:ext>
            </a:extLst>
          </p:cNvPr>
          <p:cNvSpPr txBox="1">
            <a:spLocks noChangeArrowheads="1"/>
          </p:cNvSpPr>
          <p:nvPr userDrawn="1"/>
        </p:nvSpPr>
        <p:spPr bwMode="auto">
          <a:xfrm>
            <a:off x="3352800" y="4445002"/>
            <a:ext cx="8432800" cy="2062296"/>
          </a:xfrm>
          <a:prstGeom prst="rect">
            <a:avLst/>
          </a:prstGeom>
          <a:noFill/>
          <a:ln w="9525">
            <a:no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lgn="r">
              <a:spcAft>
                <a:spcPts val="1600"/>
              </a:spcAft>
              <a:defRPr/>
            </a:pPr>
            <a:r>
              <a:rPr lang="en-GB" sz="4267" b="1">
                <a:solidFill>
                  <a:schemeClr val="bg1"/>
                </a:solidFill>
                <a:effectLst>
                  <a:outerShdw blurRad="38100" dist="38100" dir="2700000" algn="tl">
                    <a:srgbClr val="000000">
                      <a:alpha val="43137"/>
                    </a:srgbClr>
                  </a:outerShdw>
                </a:effectLst>
                <a:latin typeface="+mn-lt"/>
              </a:rPr>
              <a:t>To create a future where everyone has access to affordable </a:t>
            </a:r>
            <a:r>
              <a:rPr lang="en-GB" sz="4267" b="1" kern="120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rPr>
              <a:t>zero</a:t>
            </a:r>
            <a:r>
              <a:rPr lang="en-GB" sz="4267" b="1">
                <a:solidFill>
                  <a:schemeClr val="bg1"/>
                </a:solidFill>
                <a:effectLst>
                  <a:outerShdw blurRad="38100" dist="38100" dir="2700000" algn="tl">
                    <a:srgbClr val="000000">
                      <a:alpha val="43137"/>
                    </a:srgbClr>
                  </a:outerShdw>
                </a:effectLst>
                <a:latin typeface="+mn-lt"/>
              </a:rPr>
              <a:t> carbon energy</a:t>
            </a:r>
          </a:p>
        </p:txBody>
      </p:sp>
    </p:spTree>
    <p:extLst>
      <p:ext uri="{BB962C8B-B14F-4D97-AF65-F5344CB8AC3E}">
        <p14:creationId xmlns:p14="http://schemas.microsoft.com/office/powerpoint/2010/main" val="33460907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Values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CBC956-052A-443E-A60C-3CEAA533B6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762"/>
            <a:ext cx="12192000" cy="6778423"/>
          </a:xfrm>
          <a:prstGeom prst="rect">
            <a:avLst/>
          </a:prstGeom>
        </p:spPr>
      </p:pic>
    </p:spTree>
    <p:extLst>
      <p:ext uri="{BB962C8B-B14F-4D97-AF65-F5344CB8AC3E}">
        <p14:creationId xmlns:p14="http://schemas.microsoft.com/office/powerpoint/2010/main" val="270370911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r Values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46B7FC-2BD6-426B-92F6-6692CABDDC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198"/>
            <a:ext cx="12192000" cy="6765675"/>
          </a:xfrm>
          <a:prstGeom prst="rect">
            <a:avLst/>
          </a:prstGeom>
        </p:spPr>
      </p:pic>
    </p:spTree>
    <p:extLst>
      <p:ext uri="{BB962C8B-B14F-4D97-AF65-F5344CB8AC3E}">
        <p14:creationId xmlns:p14="http://schemas.microsoft.com/office/powerpoint/2010/main" val="325013582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Values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ACAA2A-60EF-4D70-9415-A0C4EBCB43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024"/>
            <a:ext cx="12192000" cy="6767849"/>
          </a:xfrm>
          <a:prstGeom prst="rect">
            <a:avLst/>
          </a:prstGeom>
        </p:spPr>
      </p:pic>
    </p:spTree>
    <p:extLst>
      <p:ext uri="{BB962C8B-B14F-4D97-AF65-F5344CB8AC3E}">
        <p14:creationId xmlns:p14="http://schemas.microsoft.com/office/powerpoint/2010/main" val="386612982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oran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B6D1926-E37F-4EF8-80DA-FA4AE876CD7A}"/>
              </a:ext>
            </a:extLst>
          </p:cNvPr>
          <p:cNvSpPr>
            <a:spLocks noGrp="1"/>
          </p:cNvSpPr>
          <p:nvPr>
            <p:ph type="title" hasCustomPrompt="1"/>
          </p:nvPr>
        </p:nvSpPr>
        <p:spPr>
          <a:xfrm>
            <a:off x="0" y="104194"/>
            <a:ext cx="10899648" cy="362055"/>
          </a:xfrm>
          <a:prstGeom prst="rect">
            <a:avLst/>
          </a:prstGeom>
        </p:spPr>
        <p:txBody>
          <a:bodyPr lIns="360000">
            <a:noAutofit/>
          </a:bodyPr>
          <a:lstStyle>
            <a:lvl1pPr algn="l">
              <a:defRPr sz="2000" b="1">
                <a:solidFill>
                  <a:schemeClr val="bg2"/>
                </a:solidFill>
              </a:defRPr>
            </a:lvl1pPr>
          </a:lstStyle>
          <a:p>
            <a:r>
              <a:rPr lang="en-US"/>
              <a:t>Click to add title</a:t>
            </a:r>
          </a:p>
        </p:txBody>
      </p:sp>
      <p:sp>
        <p:nvSpPr>
          <p:cNvPr id="11" name="Slide Number Placeholder 5">
            <a:extLst>
              <a:ext uri="{FF2B5EF4-FFF2-40B4-BE49-F238E27FC236}">
                <a16:creationId xmlns:a16="http://schemas.microsoft.com/office/drawing/2014/main" id="{33BC18B2-A7D4-44C5-A617-C4B1B2D61BFF}"/>
              </a:ext>
            </a:extLst>
          </p:cNvPr>
          <p:cNvSpPr>
            <a:spLocks noGrp="1"/>
          </p:cNvSpPr>
          <p:nvPr>
            <p:ph type="sldNum" sz="quarter" idx="10"/>
          </p:nvPr>
        </p:nvSpPr>
        <p:spPr>
          <a:xfrm>
            <a:off x="11582400" y="6415622"/>
            <a:ext cx="508000" cy="366183"/>
          </a:xfrm>
          <a:prstGeom prst="rect">
            <a:avLst/>
          </a:prstGeom>
        </p:spPr>
        <p:txBody>
          <a:bodyPr/>
          <a:lstStyle>
            <a:lvl1pPr algn="r">
              <a:defRPr sz="1067">
                <a:solidFill>
                  <a:srgbClr val="6A737B"/>
                </a:solidFill>
                <a:latin typeface="+mj-lt"/>
              </a:defRPr>
            </a:lvl1pPr>
          </a:lstStyle>
          <a:p>
            <a:pPr>
              <a:defRPr/>
            </a:pPr>
            <a:fld id="{D781A3D0-94F4-433B-807F-7B6F6CFF0DB7}" type="slidenum">
              <a:rPr lang="en-US" altLang="en-US" smtClean="0"/>
              <a:pPr>
                <a:defRPr/>
              </a:pPr>
              <a:t>‹#›</a:t>
            </a:fld>
            <a:endParaRPr lang="en-US" altLang="en-US"/>
          </a:p>
        </p:txBody>
      </p:sp>
      <p:sp>
        <p:nvSpPr>
          <p:cNvPr id="5" name="Text Placeholder 4">
            <a:extLst>
              <a:ext uri="{FF2B5EF4-FFF2-40B4-BE49-F238E27FC236}">
                <a16:creationId xmlns:a16="http://schemas.microsoft.com/office/drawing/2014/main" id="{E21C1A8F-EBE6-4C6C-8396-7AD252A2EDD9}"/>
              </a:ext>
            </a:extLst>
          </p:cNvPr>
          <p:cNvSpPr>
            <a:spLocks noGrp="1"/>
          </p:cNvSpPr>
          <p:nvPr>
            <p:ph type="body" sz="quarter" idx="11"/>
          </p:nvPr>
        </p:nvSpPr>
        <p:spPr>
          <a:xfrm>
            <a:off x="384131" y="1031214"/>
            <a:ext cx="6530236" cy="4442535"/>
          </a:xfrm>
          <a:prstGeom prst="rect">
            <a:avLst/>
          </a:prstGeom>
        </p:spPr>
        <p:txBody>
          <a:bodyPr/>
          <a:lstStyle>
            <a:lvl1pPr marL="0" indent="0">
              <a:buNone/>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1874812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297F6C-415F-4956-AF6D-457E9EE61D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149"/>
            <a:ext cx="12192000" cy="6780036"/>
          </a:xfrm>
          <a:prstGeom prst="rect">
            <a:avLst/>
          </a:prstGeom>
        </p:spPr>
      </p:pic>
    </p:spTree>
    <p:extLst>
      <p:ext uri="{BB962C8B-B14F-4D97-AF65-F5344CB8AC3E}">
        <p14:creationId xmlns:p14="http://schemas.microsoft.com/office/powerpoint/2010/main" val="238476986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73BD5C-854D-408D-AE5A-10124BB26E62}"/>
              </a:ext>
            </a:extLst>
          </p:cNvPr>
          <p:cNvSpPr/>
          <p:nvPr userDrawn="1"/>
        </p:nvSpPr>
        <p:spPr>
          <a:xfrm>
            <a:off x="0" y="-2673"/>
            <a:ext cx="12192000" cy="688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3E7B6BE5-79FB-4B20-8EFE-47B80C4A03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5010" y="5330574"/>
            <a:ext cx="1804800" cy="1353600"/>
          </a:xfrm>
          <a:prstGeom prst="rect">
            <a:avLst/>
          </a:prstGeom>
        </p:spPr>
      </p:pic>
      <p:cxnSp>
        <p:nvCxnSpPr>
          <p:cNvPr id="3" name="Straight Connector 2">
            <a:extLst>
              <a:ext uri="{FF2B5EF4-FFF2-40B4-BE49-F238E27FC236}">
                <a16:creationId xmlns:a16="http://schemas.microsoft.com/office/drawing/2014/main" id="{3A9131EF-3B66-4687-B476-109D4CF6D46D}"/>
              </a:ext>
            </a:extLst>
          </p:cNvPr>
          <p:cNvCxnSpPr/>
          <p:nvPr userDrawn="1"/>
        </p:nvCxnSpPr>
        <p:spPr>
          <a:xfrm>
            <a:off x="1822449" y="4531784"/>
            <a:ext cx="86868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22">
            <a:extLst>
              <a:ext uri="{FF2B5EF4-FFF2-40B4-BE49-F238E27FC236}">
                <a16:creationId xmlns:a16="http://schemas.microsoft.com/office/drawing/2014/main" id="{7C4CC27C-8D03-407C-872E-EF42D2673017}"/>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336803" y="3225804"/>
            <a:ext cx="7658100" cy="94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341594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3A19A69D-831C-4787-8800-622CE8A620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C30D5B50-719D-4846-B146-39708233A57F}"/>
              </a:ext>
            </a:extLst>
          </p:cNvPr>
          <p:cNvCxnSpPr/>
          <p:nvPr userDrawn="1"/>
        </p:nvCxnSpPr>
        <p:spPr>
          <a:xfrm>
            <a:off x="1752600" y="4546600"/>
            <a:ext cx="868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11">
            <a:extLst>
              <a:ext uri="{FF2B5EF4-FFF2-40B4-BE49-F238E27FC236}">
                <a16:creationId xmlns:a16="http://schemas.microsoft.com/office/drawing/2014/main" id="{93E09FF4-E60F-457A-B78F-33120ECD0E97}"/>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266951" y="4794256"/>
            <a:ext cx="7658100"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2576A19-A367-4555-9788-BB37219D4B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7830" y="239285"/>
            <a:ext cx="1806539" cy="1354905"/>
          </a:xfrm>
          <a:prstGeom prst="rect">
            <a:avLst/>
          </a:prstGeom>
        </p:spPr>
      </p:pic>
    </p:spTree>
    <p:extLst>
      <p:ext uri="{BB962C8B-B14F-4D97-AF65-F5344CB8AC3E}">
        <p14:creationId xmlns:p14="http://schemas.microsoft.com/office/powerpoint/2010/main" val="304992389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BA8142-A293-47F4-96F3-305B58132B38}"/>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1">
            <a:extLst>
              <a:ext uri="{FF2B5EF4-FFF2-40B4-BE49-F238E27FC236}">
                <a16:creationId xmlns:a16="http://schemas.microsoft.com/office/drawing/2014/main" id="{6B278B3C-12F2-4784-A161-6A0549FED2AA}"/>
              </a:ext>
            </a:extLst>
          </p:cNvPr>
          <p:cNvPicPr>
            <a:picLocks noChangeAspect="1"/>
          </p:cNvPicPr>
          <p:nvPr userDrawn="1"/>
        </p:nvPicPr>
        <p:blipFill>
          <a:blip r:embed="rId2" cstate="screen">
            <a:alphaModFix amt="80000"/>
            <a:extLst>
              <a:ext uri="{28A0092B-C50C-407E-A947-70E740481C1C}">
                <a14:useLocalDpi xmlns:a14="http://schemas.microsoft.com/office/drawing/2010/main"/>
              </a:ext>
            </a:extLst>
          </a:blip>
          <a:stretch>
            <a:fillRect/>
          </a:stretch>
        </p:blipFill>
        <p:spPr bwMode="auto">
          <a:xfrm>
            <a:off x="0" y="0"/>
            <a:ext cx="12192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54191D46-EE6C-4AA8-AD3E-DB530CFF2B0B}"/>
              </a:ext>
            </a:extLst>
          </p:cNvPr>
          <p:cNvCxnSpPr/>
          <p:nvPr userDrawn="1"/>
        </p:nvCxnSpPr>
        <p:spPr>
          <a:xfrm>
            <a:off x="1752600" y="4546600"/>
            <a:ext cx="868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11">
            <a:extLst>
              <a:ext uri="{FF2B5EF4-FFF2-40B4-BE49-F238E27FC236}">
                <a16:creationId xmlns:a16="http://schemas.microsoft.com/office/drawing/2014/main" id="{AE530AA3-D5F0-4CBB-AB5E-2D47173E4700}"/>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266951" y="4794256"/>
            <a:ext cx="7658100"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CD74615-6913-4BA1-B47C-E1572D5B83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7830" y="239285"/>
            <a:ext cx="1806539" cy="1354905"/>
          </a:xfrm>
          <a:prstGeom prst="rect">
            <a:avLst/>
          </a:prstGeom>
        </p:spPr>
      </p:pic>
    </p:spTree>
    <p:extLst>
      <p:ext uri="{BB962C8B-B14F-4D97-AF65-F5344CB8AC3E}">
        <p14:creationId xmlns:p14="http://schemas.microsoft.com/office/powerpoint/2010/main" val="7667809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6B278B3C-12F2-4784-A161-6A0549FED2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54191D46-EE6C-4AA8-AD3E-DB530CFF2B0B}"/>
              </a:ext>
            </a:extLst>
          </p:cNvPr>
          <p:cNvCxnSpPr/>
          <p:nvPr userDrawn="1"/>
        </p:nvCxnSpPr>
        <p:spPr>
          <a:xfrm>
            <a:off x="1752600" y="4546600"/>
            <a:ext cx="868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11">
            <a:extLst>
              <a:ext uri="{FF2B5EF4-FFF2-40B4-BE49-F238E27FC236}">
                <a16:creationId xmlns:a16="http://schemas.microsoft.com/office/drawing/2014/main" id="{AE530AA3-D5F0-4CBB-AB5E-2D47173E4700}"/>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266951" y="4794256"/>
            <a:ext cx="7658100"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CD74615-6913-4BA1-B47C-E1572D5B83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7830" y="239285"/>
            <a:ext cx="1806539" cy="1354905"/>
          </a:xfrm>
          <a:prstGeom prst="rect">
            <a:avLst/>
          </a:prstGeom>
        </p:spPr>
      </p:pic>
    </p:spTree>
    <p:extLst>
      <p:ext uri="{BB962C8B-B14F-4D97-AF65-F5344CB8AC3E}">
        <p14:creationId xmlns:p14="http://schemas.microsoft.com/office/powerpoint/2010/main" val="37805301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FF3C87-FE76-42D9-9142-C564F4CF70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0" y="-1"/>
            <a:ext cx="12192000" cy="6867389"/>
          </a:xfrm>
          <a:prstGeom prst="rect">
            <a:avLst/>
          </a:prstGeom>
        </p:spPr>
      </p:pic>
      <p:cxnSp>
        <p:nvCxnSpPr>
          <p:cNvPr id="5" name="Straight Connector 4">
            <a:extLst>
              <a:ext uri="{FF2B5EF4-FFF2-40B4-BE49-F238E27FC236}">
                <a16:creationId xmlns:a16="http://schemas.microsoft.com/office/drawing/2014/main" id="{54191D46-EE6C-4AA8-AD3E-DB530CFF2B0B}"/>
              </a:ext>
            </a:extLst>
          </p:cNvPr>
          <p:cNvCxnSpPr/>
          <p:nvPr userDrawn="1"/>
        </p:nvCxnSpPr>
        <p:spPr>
          <a:xfrm>
            <a:off x="1752600" y="4546600"/>
            <a:ext cx="868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11">
            <a:extLst>
              <a:ext uri="{FF2B5EF4-FFF2-40B4-BE49-F238E27FC236}">
                <a16:creationId xmlns:a16="http://schemas.microsoft.com/office/drawing/2014/main" id="{AE530AA3-D5F0-4CBB-AB5E-2D47173E4700}"/>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2266951" y="4794256"/>
            <a:ext cx="7658100"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CD74615-6913-4BA1-B47C-E1572D5B83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7830" y="239285"/>
            <a:ext cx="1806539" cy="1354905"/>
          </a:xfrm>
          <a:prstGeom prst="rect">
            <a:avLst/>
          </a:prstGeom>
        </p:spPr>
      </p:pic>
    </p:spTree>
    <p:extLst>
      <p:ext uri="{BB962C8B-B14F-4D97-AF65-F5344CB8AC3E}">
        <p14:creationId xmlns:p14="http://schemas.microsoft.com/office/powerpoint/2010/main" val="3900702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4B69DC-1CC0-482A-89FF-2DFF8DEDAD3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a:extLst>
              <a:ext uri="{FF2B5EF4-FFF2-40B4-BE49-F238E27FC236}">
                <a16:creationId xmlns:a16="http://schemas.microsoft.com/office/drawing/2014/main" id="{0F9D335F-DC21-4A49-AE8B-0FDBA09953A6}"/>
              </a:ext>
            </a:extLst>
          </p:cNvPr>
          <p:cNvCxnSpPr/>
          <p:nvPr userDrawn="1"/>
        </p:nvCxnSpPr>
        <p:spPr>
          <a:xfrm>
            <a:off x="599022" y="6172200"/>
            <a:ext cx="1099396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11">
            <a:extLst>
              <a:ext uri="{FF2B5EF4-FFF2-40B4-BE49-F238E27FC236}">
                <a16:creationId xmlns:a16="http://schemas.microsoft.com/office/drawing/2014/main" id="{BE6093E3-AA88-44DA-8AE1-1CA1F9B89381}"/>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947336" y="4730752"/>
            <a:ext cx="8297333" cy="102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B20F45A4-B823-4B06-B24B-5908B07400A7}"/>
              </a:ext>
            </a:extLst>
          </p:cNvPr>
          <p:cNvSpPr>
            <a:spLocks noGrp="1"/>
          </p:cNvSpPr>
          <p:nvPr>
            <p:ph type="title"/>
          </p:nvPr>
        </p:nvSpPr>
        <p:spPr>
          <a:xfrm>
            <a:off x="0" y="2592879"/>
            <a:ext cx="12192000" cy="986444"/>
          </a:xfrm>
          <a:prstGeom prst="rect">
            <a:avLst/>
          </a:prstGeom>
        </p:spPr>
        <p:txBody>
          <a:bodyPr lIns="360000">
            <a:noAutofit/>
          </a:bodyPr>
          <a:lstStyle>
            <a:lvl1pPr algn="ctr">
              <a:defRPr sz="4800" b="1">
                <a:solidFill>
                  <a:schemeClr val="bg1"/>
                </a:solidFill>
              </a:defRPr>
            </a:lvl1pPr>
          </a:lstStyle>
          <a:p>
            <a:endParaRPr lang="en-US"/>
          </a:p>
        </p:txBody>
      </p:sp>
      <p:pic>
        <p:nvPicPr>
          <p:cNvPr id="8" name="Picture 7">
            <a:extLst>
              <a:ext uri="{FF2B5EF4-FFF2-40B4-BE49-F238E27FC236}">
                <a16:creationId xmlns:a16="http://schemas.microsoft.com/office/drawing/2014/main" id="{2DF4CEA2-7068-48BD-8F8B-2A502BCE44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5461" y="12133"/>
            <a:ext cx="1806539" cy="1354905"/>
          </a:xfrm>
          <a:prstGeom prst="rect">
            <a:avLst/>
          </a:prstGeom>
        </p:spPr>
      </p:pic>
    </p:spTree>
    <p:extLst>
      <p:ext uri="{BB962C8B-B14F-4D97-AF65-F5344CB8AC3E}">
        <p14:creationId xmlns:p14="http://schemas.microsoft.com/office/powerpoint/2010/main" val="62445101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 Wi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D7C344-F9EF-4AC3-8D18-7D5FCA76E2D4}"/>
              </a:ext>
            </a:extLst>
          </p:cNvPr>
          <p:cNvSpPr/>
          <p:nvPr userDrawn="1"/>
        </p:nvSpPr>
        <p:spPr>
          <a:xfrm>
            <a:off x="0" y="0"/>
            <a:ext cx="12192000" cy="688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6" name="Straight Connector 5">
            <a:extLst>
              <a:ext uri="{FF2B5EF4-FFF2-40B4-BE49-F238E27FC236}">
                <a16:creationId xmlns:a16="http://schemas.microsoft.com/office/drawing/2014/main" id="{D8E34DB2-2497-4BD4-82D8-122AC68FF101}"/>
              </a:ext>
            </a:extLst>
          </p:cNvPr>
          <p:cNvCxnSpPr/>
          <p:nvPr userDrawn="1"/>
        </p:nvCxnSpPr>
        <p:spPr>
          <a:xfrm>
            <a:off x="5960533" y="2806700"/>
            <a:ext cx="6231467" cy="0"/>
          </a:xfrm>
          <a:prstGeom prst="line">
            <a:avLst/>
          </a:prstGeom>
          <a:ln>
            <a:solidFill>
              <a:schemeClr val="bg1"/>
            </a:solidFill>
            <a:prstDash val="sysDot"/>
          </a:ln>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B15C0EBB-98D9-4BB9-869E-F7CF0D466511}"/>
              </a:ext>
            </a:extLst>
          </p:cNvPr>
          <p:cNvSpPr txBox="1">
            <a:spLocks noChangeArrowheads="1"/>
          </p:cNvSpPr>
          <p:nvPr userDrawn="1"/>
        </p:nvSpPr>
        <p:spPr bwMode="auto">
          <a:xfrm>
            <a:off x="5960535" y="2108200"/>
            <a:ext cx="61849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GB" altLang="en-US" sz="3733" b="1">
                <a:solidFill>
                  <a:schemeClr val="bg1"/>
                </a:solidFill>
                <a:latin typeface="+mj-lt"/>
                <a:cs typeface="Arial" panose="020B0604020202020204" pitchFamily="34" charset="0"/>
              </a:rPr>
              <a:t>WIND</a:t>
            </a:r>
          </a:p>
        </p:txBody>
      </p:sp>
      <p:pic>
        <p:nvPicPr>
          <p:cNvPr id="8" name="Picture 9">
            <a:extLst>
              <a:ext uri="{FF2B5EF4-FFF2-40B4-BE49-F238E27FC236}">
                <a16:creationId xmlns:a16="http://schemas.microsoft.com/office/drawing/2014/main" id="{902B3794-7828-4A6C-94C0-E169FEDF67D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37523" y="1945175"/>
            <a:ext cx="2484967"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4">
            <a:extLst>
              <a:ext uri="{FF2B5EF4-FFF2-40B4-BE49-F238E27FC236}">
                <a16:creationId xmlns:a16="http://schemas.microsoft.com/office/drawing/2014/main" id="{8B4FFD05-2433-475E-B056-6F638B84716D}"/>
              </a:ext>
            </a:extLst>
          </p:cNvPr>
          <p:cNvSpPr>
            <a:spLocks noGrp="1"/>
          </p:cNvSpPr>
          <p:nvPr>
            <p:ph type="body" sz="quarter" idx="10" hasCustomPrompt="1"/>
          </p:nvPr>
        </p:nvSpPr>
        <p:spPr>
          <a:xfrm>
            <a:off x="5961065" y="3162300"/>
            <a:ext cx="5864755" cy="2242128"/>
          </a:xfrm>
          <a:prstGeom prst="rect">
            <a:avLst/>
          </a:prstGeom>
        </p:spPr>
        <p:txBody>
          <a:bodyPr/>
          <a:lstStyle>
            <a:lvl1pPr marL="0" indent="0">
              <a:buNone/>
              <a:defRPr>
                <a:solidFill>
                  <a:schemeClr val="bg1"/>
                </a:solidFill>
              </a:defRPr>
            </a:lvl1pPr>
          </a:lstStyle>
          <a:p>
            <a:pPr lvl="0"/>
            <a:r>
              <a:rPr lang="en-US"/>
              <a:t>Insert text here</a:t>
            </a:r>
          </a:p>
        </p:txBody>
      </p:sp>
      <p:pic>
        <p:nvPicPr>
          <p:cNvPr id="10" name="Picture 9">
            <a:extLst>
              <a:ext uri="{FF2B5EF4-FFF2-40B4-BE49-F238E27FC236}">
                <a16:creationId xmlns:a16="http://schemas.microsoft.com/office/drawing/2014/main" id="{01FA7823-9645-4BF5-9119-D119AC613A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5461" y="12133"/>
            <a:ext cx="1806539" cy="1354905"/>
          </a:xfrm>
          <a:prstGeom prst="rect">
            <a:avLst/>
          </a:prstGeom>
        </p:spPr>
      </p:pic>
    </p:spTree>
    <p:extLst>
      <p:ext uri="{BB962C8B-B14F-4D97-AF65-F5344CB8AC3E}">
        <p14:creationId xmlns:p14="http://schemas.microsoft.com/office/powerpoint/2010/main" val="3870147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2A71F6-3D9A-4212-8FE8-0449E79C3E8B}"/>
              </a:ext>
            </a:extLst>
          </p:cNvPr>
          <p:cNvSpPr/>
          <p:nvPr userDrawn="1"/>
        </p:nvSpPr>
        <p:spPr>
          <a:xfrm>
            <a:off x="0" y="6777568"/>
            <a:ext cx="12192000" cy="93133"/>
          </a:xfrm>
          <a:prstGeom prst="rect">
            <a:avLst/>
          </a:prstGeom>
          <a:solidFill>
            <a:srgbClr val="F374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Slide Number Placeholder 5">
            <a:extLst>
              <a:ext uri="{FF2B5EF4-FFF2-40B4-BE49-F238E27FC236}">
                <a16:creationId xmlns:a16="http://schemas.microsoft.com/office/drawing/2014/main" id="{1E8C5851-0D14-4D60-9B63-B115B46D704A}"/>
              </a:ext>
            </a:extLst>
          </p:cNvPr>
          <p:cNvSpPr>
            <a:spLocks noGrp="1"/>
          </p:cNvSpPr>
          <p:nvPr>
            <p:ph type="sldNum" sz="quarter" idx="4"/>
          </p:nvPr>
        </p:nvSpPr>
        <p:spPr>
          <a:xfrm>
            <a:off x="11582400" y="6415622"/>
            <a:ext cx="508000" cy="366183"/>
          </a:xfrm>
          <a:prstGeom prst="rect">
            <a:avLst/>
          </a:prstGeom>
        </p:spPr>
        <p:txBody>
          <a:bodyPr/>
          <a:lstStyle>
            <a:lvl1pPr algn="r">
              <a:defRPr sz="1067">
                <a:solidFill>
                  <a:srgbClr val="6A737B"/>
                </a:solidFill>
                <a:latin typeface="+mj-lt"/>
              </a:defRPr>
            </a:lvl1pPr>
          </a:lstStyle>
          <a:p>
            <a:pPr>
              <a:defRPr/>
            </a:pPr>
            <a:fld id="{D781A3D0-94F4-433B-807F-7B6F6CFF0DB7}" type="slidenum">
              <a:rPr lang="en-US" altLang="en-US" smtClean="0"/>
              <a:pPr>
                <a:defRPr/>
              </a:pPr>
              <a:t>‹#›</a:t>
            </a:fld>
            <a:endParaRPr lang="en-US" altLang="en-US"/>
          </a:p>
        </p:txBody>
      </p:sp>
      <p:pic>
        <p:nvPicPr>
          <p:cNvPr id="5" name="Picture 4">
            <a:extLst>
              <a:ext uri="{FF2B5EF4-FFF2-40B4-BE49-F238E27FC236}">
                <a16:creationId xmlns:a16="http://schemas.microsoft.com/office/drawing/2014/main" id="{2D91A4DC-634D-4AA8-ADC0-ADE0E42BF9C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1263462" y="0"/>
            <a:ext cx="928538" cy="585600"/>
          </a:xfrm>
          <a:prstGeom prst="rect">
            <a:avLst/>
          </a:prstGeom>
        </p:spPr>
      </p:pic>
    </p:spTree>
  </p:cSld>
  <p:clrMap bg1="lt1" tx1="dk1" bg2="lt2" tx2="dk2" accent1="accent1" accent2="accent2" accent3="accent3" accent4="accent4" accent5="accent5" accent6="accent6" hlink="hlink" folHlink="folHlink"/>
  <p:sldLayoutIdLst>
    <p:sldLayoutId id="2147486335" r:id="rId1"/>
    <p:sldLayoutId id="2147486326" r:id="rId2"/>
    <p:sldLayoutId id="2147486352" r:id="rId3"/>
    <p:sldLayoutId id="2147486353" r:id="rId4"/>
    <p:sldLayoutId id="2147486370" r:id="rId5"/>
    <p:sldLayoutId id="2147486371" r:id="rId6"/>
    <p:sldLayoutId id="2147486372" r:id="rId7"/>
    <p:sldLayoutId id="2147486349" r:id="rId8"/>
    <p:sldLayoutId id="2147486356" r:id="rId9"/>
    <p:sldLayoutId id="2147486357" r:id="rId10"/>
    <p:sldLayoutId id="2147486358" r:id="rId11"/>
    <p:sldLayoutId id="2147486359" r:id="rId12"/>
    <p:sldLayoutId id="2147486360" r:id="rId13"/>
    <p:sldLayoutId id="2147486361" r:id="rId14"/>
    <p:sldLayoutId id="2147486362" r:id="rId15"/>
    <p:sldLayoutId id="2147486363" r:id="rId16"/>
    <p:sldLayoutId id="2147486366" r:id="rId17"/>
    <p:sldLayoutId id="2147486368" r:id="rId18"/>
    <p:sldLayoutId id="2147486367" r:id="rId19"/>
    <p:sldLayoutId id="2147486369" r:id="rId20"/>
  </p:sldLayoutIdLst>
  <p:transition>
    <p:fade/>
  </p:transition>
  <p:hf hdr="0" dt="0"/>
  <p:txStyles>
    <p:titleStyle>
      <a:lvl1pPr algn="l" rtl="0" eaLnBrk="0" fontAlgn="base" hangingPunct="0">
        <a:spcBef>
          <a:spcPct val="0"/>
        </a:spcBef>
        <a:spcAft>
          <a:spcPct val="0"/>
        </a:spcAft>
        <a:defRPr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Trebuchet MS" pitchFamily="34" charset="0"/>
        </a:defRPr>
      </a:lvl2pPr>
      <a:lvl3pPr algn="l" rtl="0" eaLnBrk="0" fontAlgn="base" hangingPunct="0">
        <a:spcBef>
          <a:spcPct val="0"/>
        </a:spcBef>
        <a:spcAft>
          <a:spcPct val="0"/>
        </a:spcAft>
        <a:defRPr sz="4400">
          <a:solidFill>
            <a:schemeClr val="tx1"/>
          </a:solidFill>
          <a:latin typeface="Trebuchet MS" pitchFamily="34" charset="0"/>
        </a:defRPr>
      </a:lvl3pPr>
      <a:lvl4pPr algn="l" rtl="0" eaLnBrk="0" fontAlgn="base" hangingPunct="0">
        <a:spcBef>
          <a:spcPct val="0"/>
        </a:spcBef>
        <a:spcAft>
          <a:spcPct val="0"/>
        </a:spcAft>
        <a:defRPr sz="4400">
          <a:solidFill>
            <a:schemeClr val="tx1"/>
          </a:solidFill>
          <a:latin typeface="Trebuchet MS" pitchFamily="34" charset="0"/>
        </a:defRPr>
      </a:lvl4pPr>
      <a:lvl5pPr algn="l" rtl="0" eaLnBrk="0" fontAlgn="base" hangingPunct="0">
        <a:spcBef>
          <a:spcPct val="0"/>
        </a:spcBef>
        <a:spcAft>
          <a:spcPct val="0"/>
        </a:spcAft>
        <a:defRPr sz="4400">
          <a:solidFill>
            <a:schemeClr val="tx1"/>
          </a:solidFill>
          <a:latin typeface="Trebuchet MS" pitchFamily="34" charset="0"/>
        </a:defRPr>
      </a:lvl5pPr>
      <a:lvl6pPr marL="457155" algn="ctr" rtl="0" fontAlgn="base">
        <a:spcBef>
          <a:spcPct val="0"/>
        </a:spcBef>
        <a:spcAft>
          <a:spcPct val="0"/>
        </a:spcAft>
        <a:defRPr sz="4400">
          <a:solidFill>
            <a:schemeClr val="tx1"/>
          </a:solidFill>
          <a:latin typeface="Trebuchet MS" pitchFamily="34" charset="0"/>
        </a:defRPr>
      </a:lvl6pPr>
      <a:lvl7pPr marL="914309" algn="ctr" rtl="0" fontAlgn="base">
        <a:spcBef>
          <a:spcPct val="0"/>
        </a:spcBef>
        <a:spcAft>
          <a:spcPct val="0"/>
        </a:spcAft>
        <a:defRPr sz="4400">
          <a:solidFill>
            <a:schemeClr val="tx1"/>
          </a:solidFill>
          <a:latin typeface="Trebuchet MS" pitchFamily="34" charset="0"/>
        </a:defRPr>
      </a:lvl7pPr>
      <a:lvl8pPr marL="1371464" algn="ctr" rtl="0" fontAlgn="base">
        <a:spcBef>
          <a:spcPct val="0"/>
        </a:spcBef>
        <a:spcAft>
          <a:spcPct val="0"/>
        </a:spcAft>
        <a:defRPr sz="4400">
          <a:solidFill>
            <a:schemeClr val="tx1"/>
          </a:solidFill>
          <a:latin typeface="Trebuchet MS" pitchFamily="34" charset="0"/>
        </a:defRPr>
      </a:lvl8pPr>
      <a:lvl9pPr marL="1828618" algn="ctr" rtl="0" fontAlgn="base">
        <a:spcBef>
          <a:spcPct val="0"/>
        </a:spcBef>
        <a:spcAft>
          <a:spcPct val="0"/>
        </a:spcAft>
        <a:defRPr sz="4400">
          <a:solidFill>
            <a:schemeClr val="tx1"/>
          </a:solidFill>
          <a:latin typeface="Trebuchet MS" pitchFamily="34" charset="0"/>
        </a:defRPr>
      </a:lvl9pPr>
    </p:titleStyle>
    <p:bodyStyle>
      <a:lvl1pPr marL="342866" indent="-342866"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876" indent="-285724"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2886" indent="-22857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040" indent="-22857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2057195" indent="-228578" algn="l"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514349"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4"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info@barneysreef-renewableenergy.com"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sky, outdoor, outdoor object, solar cell&#10;&#10;Description automatically generated">
            <a:extLst>
              <a:ext uri="{FF2B5EF4-FFF2-40B4-BE49-F238E27FC236}">
                <a16:creationId xmlns:a16="http://schemas.microsoft.com/office/drawing/2014/main" id="{B8EC44E4-55AA-42B1-ACC8-EE4727C3925E}"/>
              </a:ext>
            </a:extLst>
          </p:cNvPr>
          <p:cNvPicPr>
            <a:picLocks noChangeAspect="1"/>
          </p:cNvPicPr>
          <p:nvPr/>
        </p:nvPicPr>
        <p:blipFill>
          <a:blip r:embed="rId3"/>
          <a:stretch>
            <a:fillRect/>
          </a:stretch>
        </p:blipFill>
        <p:spPr>
          <a:xfrm>
            <a:off x="8626" y="637895"/>
            <a:ext cx="12203500" cy="6257943"/>
          </a:xfrm>
          <a:prstGeom prst="rect">
            <a:avLst/>
          </a:prstGeom>
        </p:spPr>
      </p:pic>
      <p:sp>
        <p:nvSpPr>
          <p:cNvPr id="10" name="Text Box 11">
            <a:extLst>
              <a:ext uri="{FF2B5EF4-FFF2-40B4-BE49-F238E27FC236}">
                <a16:creationId xmlns:a16="http://schemas.microsoft.com/office/drawing/2014/main" id="{54D7EDC2-88E8-4950-8971-C246527752EA}"/>
              </a:ext>
            </a:extLst>
          </p:cNvPr>
          <p:cNvSpPr txBox="1">
            <a:spLocks noChangeArrowheads="1"/>
          </p:cNvSpPr>
          <p:nvPr/>
        </p:nvSpPr>
        <p:spPr bwMode="auto">
          <a:xfrm>
            <a:off x="8626" y="20829"/>
            <a:ext cx="102269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a:spcBef>
                <a:spcPct val="20000"/>
              </a:spcBef>
              <a:buFont typeface="Arial" panose="020B0604020202020204" pitchFamily="34" charset="0"/>
              <a:buChar char="•"/>
              <a:defRPr sz="2100">
                <a:solidFill>
                  <a:schemeClr val="tx1"/>
                </a:solidFill>
                <a:latin typeface="Trebuchet MS" panose="020B0603020202020204" pitchFamily="34" charset="0"/>
              </a:defRPr>
            </a:lvl1pPr>
            <a:lvl2pPr marL="742950" indent="-285750">
              <a:spcBef>
                <a:spcPct val="20000"/>
              </a:spcBef>
              <a:buFont typeface="Arial" panose="020B0604020202020204" pitchFamily="34" charset="0"/>
              <a:buChar char="–"/>
              <a:defRPr>
                <a:solidFill>
                  <a:schemeClr val="tx1"/>
                </a:solidFill>
                <a:latin typeface="Trebuchet MS" panose="020B0603020202020204" pitchFamily="34" charset="0"/>
              </a:defRPr>
            </a:lvl2pPr>
            <a:lvl3pPr marL="1143000" indent="-228600">
              <a:spcBef>
                <a:spcPct val="20000"/>
              </a:spcBef>
              <a:buFont typeface="Arial" panose="020B0604020202020204" pitchFamily="34" charset="0"/>
              <a:buChar char="•"/>
              <a:defRPr sz="1500">
                <a:solidFill>
                  <a:schemeClr val="tx1"/>
                </a:solidFill>
                <a:latin typeface="Trebuchet MS" panose="020B0603020202020204" pitchFamily="34" charset="0"/>
              </a:defRPr>
            </a:lvl3pPr>
            <a:lvl4pPr marL="1600200" indent="-228600">
              <a:spcBef>
                <a:spcPct val="20000"/>
              </a:spcBef>
              <a:buFont typeface="Arial" panose="020B0604020202020204" pitchFamily="34" charset="0"/>
              <a:buChar char="–"/>
              <a:defRPr>
                <a:solidFill>
                  <a:schemeClr val="tx1"/>
                </a:solidFill>
                <a:latin typeface="Trebuchet MS" panose="020B0603020202020204" pitchFamily="34" charset="0"/>
              </a:defRPr>
            </a:lvl4pPr>
            <a:lvl5pPr marL="2057400" indent="-228600">
              <a:spcBef>
                <a:spcPct val="20000"/>
              </a:spcBef>
              <a:buFont typeface="Arial" panose="020B0604020202020204" pitchFamily="34" charset="0"/>
              <a:buChar char="»"/>
              <a:defRPr sz="1200">
                <a:solidFill>
                  <a:schemeClr val="tx1"/>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200">
                <a:solidFill>
                  <a:schemeClr val="tx1"/>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200">
                <a:solidFill>
                  <a:schemeClr val="tx1"/>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200">
                <a:solidFill>
                  <a:schemeClr val="tx1"/>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200">
                <a:solidFill>
                  <a:schemeClr val="tx1"/>
                </a:solidFill>
                <a:latin typeface="Trebuchet MS" panose="020B0603020202020204" pitchFamily="34" charset="0"/>
              </a:defRPr>
            </a:lvl9pPr>
          </a:lstStyle>
          <a:p>
            <a:pPr eaLnBrk="1" hangingPunct="1">
              <a:spcBef>
                <a:spcPct val="0"/>
              </a:spcBef>
              <a:spcAft>
                <a:spcPts val="1200"/>
              </a:spcAft>
              <a:buNone/>
            </a:pPr>
            <a:r>
              <a:rPr lang="en-GB" altLang="en-US" sz="3200" b="1">
                <a:solidFill>
                  <a:schemeClr val="bg2"/>
                </a:solidFill>
                <a:latin typeface="Trebuchet MS"/>
              </a:rPr>
              <a:t>Barneys Reef Wind Farm</a:t>
            </a:r>
          </a:p>
        </p:txBody>
      </p:sp>
      <p:pic>
        <p:nvPicPr>
          <p:cNvPr id="9" name="Picture 10">
            <a:extLst>
              <a:ext uri="{FF2B5EF4-FFF2-40B4-BE49-F238E27FC236}">
                <a16:creationId xmlns:a16="http://schemas.microsoft.com/office/drawing/2014/main" id="{013FFA10-1264-4609-8B6F-662CA648A81E}"/>
              </a:ext>
            </a:extLst>
          </p:cNvPr>
          <p:cNvPicPr>
            <a:picLocks noChangeAspect="1"/>
          </p:cNvPicPr>
          <p:nvPr/>
        </p:nvPicPr>
        <p:blipFill>
          <a:blip r:embed="rId4"/>
          <a:stretch>
            <a:fillRect/>
          </a:stretch>
        </p:blipFill>
        <p:spPr>
          <a:xfrm>
            <a:off x="11122251" y="116114"/>
            <a:ext cx="923925" cy="457200"/>
          </a:xfrm>
          <a:prstGeom prst="rect">
            <a:avLst/>
          </a:prstGeom>
        </p:spPr>
      </p:pic>
      <p:sp>
        <p:nvSpPr>
          <p:cNvPr id="2" name="TextBox 1">
            <a:extLst>
              <a:ext uri="{FF2B5EF4-FFF2-40B4-BE49-F238E27FC236}">
                <a16:creationId xmlns:a16="http://schemas.microsoft.com/office/drawing/2014/main" id="{4FF409C3-515B-42D7-88BC-42C76A3ADC2A}"/>
              </a:ext>
            </a:extLst>
          </p:cNvPr>
          <p:cNvSpPr txBox="1"/>
          <p:nvPr/>
        </p:nvSpPr>
        <p:spPr>
          <a:xfrm>
            <a:off x="0" y="702476"/>
            <a:ext cx="8140390" cy="830997"/>
          </a:xfrm>
          <a:prstGeom prst="rect">
            <a:avLst/>
          </a:prstGeom>
          <a:noFill/>
        </p:spPr>
        <p:txBody>
          <a:bodyPr wrap="square" rtlCol="0">
            <a:spAutoFit/>
          </a:bodyPr>
          <a:lstStyle/>
          <a:p>
            <a:r>
              <a:rPr lang="en-GB" altLang="en-US" sz="2400">
                <a:solidFill>
                  <a:schemeClr val="bg1"/>
                </a:solidFill>
                <a:latin typeface="Trebuchet MS"/>
              </a:rPr>
              <a:t>January 2022 </a:t>
            </a:r>
            <a:br>
              <a:rPr lang="en-GB" altLang="en-US" sz="2400" b="1">
                <a:solidFill>
                  <a:schemeClr val="bg1"/>
                </a:solidFill>
                <a:latin typeface="Trebuchet MS"/>
              </a:rPr>
            </a:br>
            <a:r>
              <a:rPr lang="en-US" sz="2400" b="1">
                <a:solidFill>
                  <a:schemeClr val="bg1"/>
                </a:solidFill>
                <a:latin typeface="+mj-lt"/>
              </a:rPr>
              <a:t>Community Consultative Committee</a:t>
            </a:r>
            <a:endParaRPr lang="en-AU" sz="2400" b="1">
              <a:solidFill>
                <a:schemeClr val="bg1"/>
              </a:solidFill>
              <a:latin typeface="+mj-lt"/>
            </a:endParaRPr>
          </a:p>
        </p:txBody>
      </p:sp>
    </p:spTree>
    <p:extLst>
      <p:ext uri="{BB962C8B-B14F-4D97-AF65-F5344CB8AC3E}">
        <p14:creationId xmlns:p14="http://schemas.microsoft.com/office/powerpoint/2010/main" val="3144297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E428D-2E37-4121-8C52-6AD126799C5C}"/>
              </a:ext>
            </a:extLst>
          </p:cNvPr>
          <p:cNvSpPr>
            <a:spLocks noGrp="1"/>
          </p:cNvSpPr>
          <p:nvPr>
            <p:ph type="title"/>
          </p:nvPr>
        </p:nvSpPr>
        <p:spPr/>
        <p:txBody>
          <a:bodyPr lIns="360000" tIns="45720" rIns="91440" bIns="45720" anchor="t">
            <a:noAutofit/>
          </a:bodyPr>
          <a:lstStyle/>
          <a:p>
            <a:r>
              <a:rPr lang="en-US"/>
              <a:t>Barneys Reef Wind Farm – Noise</a:t>
            </a:r>
            <a:endParaRPr lang="en-AU"/>
          </a:p>
        </p:txBody>
      </p:sp>
      <p:sp>
        <p:nvSpPr>
          <p:cNvPr id="3" name="Slide Number Placeholder 2">
            <a:extLst>
              <a:ext uri="{FF2B5EF4-FFF2-40B4-BE49-F238E27FC236}">
                <a16:creationId xmlns:a16="http://schemas.microsoft.com/office/drawing/2014/main" id="{65FAB5CC-1CCF-44CB-A622-93B0B7DB38DF}"/>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81A3D0-94F4-433B-807F-7B6F6CFF0DB7}" type="slidenum">
              <a:rPr kumimoji="0" lang="en-US" altLang="en-US" sz="1067" b="0" i="0" u="none" strike="noStrike" kern="1200" cap="none" spc="0" normalizeH="0" baseline="0" noProof="0" smtClean="0">
                <a:ln>
                  <a:noFill/>
                </a:ln>
                <a:solidFill>
                  <a:srgbClr val="6A737B"/>
                </a:solidFill>
                <a:effectLst/>
                <a:uLnTx/>
                <a:uFillTx/>
                <a:latin typeface="Trebuchet M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067" b="0" i="0" u="none" strike="noStrike" kern="1200" cap="none" spc="0" normalizeH="0" baseline="0" noProof="0">
              <a:ln>
                <a:noFill/>
              </a:ln>
              <a:solidFill>
                <a:srgbClr val="6A737B"/>
              </a:solidFill>
              <a:effectLst/>
              <a:uLnTx/>
              <a:uFillTx/>
              <a:latin typeface="Trebuchet MS"/>
              <a:ea typeface="+mn-ea"/>
              <a:cs typeface="+mn-cs"/>
            </a:endParaRPr>
          </a:p>
        </p:txBody>
      </p:sp>
      <p:sp>
        <p:nvSpPr>
          <p:cNvPr id="4" name="Text Placeholder 3">
            <a:extLst>
              <a:ext uri="{FF2B5EF4-FFF2-40B4-BE49-F238E27FC236}">
                <a16:creationId xmlns:a16="http://schemas.microsoft.com/office/drawing/2014/main" id="{A4B8DF96-FE57-413C-8871-CCD09E635F58}"/>
              </a:ext>
            </a:extLst>
          </p:cNvPr>
          <p:cNvSpPr>
            <a:spLocks noGrp="1"/>
          </p:cNvSpPr>
          <p:nvPr>
            <p:ph type="body" sz="quarter" idx="11"/>
          </p:nvPr>
        </p:nvSpPr>
        <p:spPr>
          <a:xfrm>
            <a:off x="191626" y="669159"/>
            <a:ext cx="4024239" cy="5653920"/>
          </a:xfrm>
        </p:spPr>
        <p:txBody>
          <a:bodyPr lIns="91440" tIns="45720" rIns="91440" bIns="45720" anchor="t"/>
          <a:lstStyle/>
          <a:p>
            <a:r>
              <a:rPr lang="en-US" b="1">
                <a:ea typeface="+mn-lt"/>
                <a:cs typeface="+mn-lt"/>
              </a:rPr>
              <a:t>Preliminary Findings</a:t>
            </a:r>
            <a:endParaRPr lang="en-US"/>
          </a:p>
          <a:p>
            <a:endParaRPr lang="en-US" b="1"/>
          </a:p>
          <a:p>
            <a:pPr marL="285750" indent="-285750">
              <a:buFont typeface="Arial" panose="020B0604020202020204" pitchFamily="34" charset="0"/>
              <a:buChar char="•"/>
            </a:pPr>
            <a:r>
              <a:rPr lang="en-US" sz="1600"/>
              <a:t>Preliminary noise modelling indicates baseline criterion of 35 dB(A) can be achieved at most non-involved dwellings without modification to the turbine layout or the development of a mitigation strategy for non-involved dwellings</a:t>
            </a:r>
          </a:p>
          <a:p>
            <a:pPr marL="285750" indent="-285750">
              <a:buChar char="•"/>
            </a:pPr>
            <a:endParaRPr lang="en-US" sz="1600"/>
          </a:p>
          <a:p>
            <a:pPr marL="285750" indent="-285750">
              <a:buFont typeface="Arial" panose="020B0604020202020204" pitchFamily="34" charset="0"/>
              <a:buChar char="•"/>
            </a:pPr>
            <a:r>
              <a:rPr lang="en-US" sz="1600"/>
              <a:t>6 week background noise monitoring program currently underway to inform detailed modelling </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highlight>
                  <a:srgbClr val="FFFFFF"/>
                </a:highlight>
              </a:rPr>
              <a:t>Final layout currently under review and will seek to </a:t>
            </a:r>
            <a:r>
              <a:rPr lang="en-US" sz="1600" err="1">
                <a:highlight>
                  <a:srgbClr val="FFFFFF"/>
                </a:highlight>
              </a:rPr>
              <a:t>minimise</a:t>
            </a:r>
            <a:r>
              <a:rPr lang="en-US" sz="1600">
                <a:highlight>
                  <a:srgbClr val="FFFFFF"/>
                </a:highlight>
              </a:rPr>
              <a:t> noise</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a:p>
        </p:txBody>
      </p:sp>
      <p:pic>
        <p:nvPicPr>
          <p:cNvPr id="6" name="Picture 5">
            <a:extLst>
              <a:ext uri="{FF2B5EF4-FFF2-40B4-BE49-F238E27FC236}">
                <a16:creationId xmlns:a16="http://schemas.microsoft.com/office/drawing/2014/main" id="{C5B23B5A-FD2C-4AA7-8834-E8876E08F4C0}"/>
              </a:ext>
            </a:extLst>
          </p:cNvPr>
          <p:cNvPicPr>
            <a:picLocks noChangeAspect="1"/>
          </p:cNvPicPr>
          <p:nvPr/>
        </p:nvPicPr>
        <p:blipFill>
          <a:blip r:embed="rId3"/>
          <a:stretch>
            <a:fillRect/>
          </a:stretch>
        </p:blipFill>
        <p:spPr>
          <a:xfrm>
            <a:off x="4215865" y="534921"/>
            <a:ext cx="7933629" cy="5955072"/>
          </a:xfrm>
          <a:prstGeom prst="rect">
            <a:avLst/>
          </a:prstGeom>
        </p:spPr>
      </p:pic>
      <p:pic>
        <p:nvPicPr>
          <p:cNvPr id="5" name="Picture 4">
            <a:extLst>
              <a:ext uri="{FF2B5EF4-FFF2-40B4-BE49-F238E27FC236}">
                <a16:creationId xmlns:a16="http://schemas.microsoft.com/office/drawing/2014/main" id="{79BB010A-97FF-4E06-B999-0975D933D089}"/>
              </a:ext>
            </a:extLst>
          </p:cNvPr>
          <p:cNvPicPr>
            <a:picLocks noChangeAspect="1"/>
          </p:cNvPicPr>
          <p:nvPr/>
        </p:nvPicPr>
        <p:blipFill>
          <a:blip r:embed="rId4"/>
          <a:stretch>
            <a:fillRect/>
          </a:stretch>
        </p:blipFill>
        <p:spPr>
          <a:xfrm>
            <a:off x="1036085" y="5390603"/>
            <a:ext cx="3120686" cy="1363203"/>
          </a:xfrm>
          <a:prstGeom prst="rect">
            <a:avLst/>
          </a:prstGeom>
        </p:spPr>
      </p:pic>
    </p:spTree>
    <p:extLst>
      <p:ext uri="{BB962C8B-B14F-4D97-AF65-F5344CB8AC3E}">
        <p14:creationId xmlns:p14="http://schemas.microsoft.com/office/powerpoint/2010/main" val="27877115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961EC-B29B-49CB-8520-BFF6A2BBAF45}"/>
              </a:ext>
            </a:extLst>
          </p:cNvPr>
          <p:cNvSpPr>
            <a:spLocks noGrp="1"/>
          </p:cNvSpPr>
          <p:nvPr>
            <p:ph type="title"/>
          </p:nvPr>
        </p:nvSpPr>
        <p:spPr/>
        <p:txBody>
          <a:bodyPr lIns="360000" tIns="45720" rIns="91440" bIns="45720" anchor="t">
            <a:noAutofit/>
          </a:bodyPr>
          <a:lstStyle/>
          <a:p>
            <a:r>
              <a:rPr lang="en-US"/>
              <a:t>Barneys Reef Wind Farm – Heritage</a:t>
            </a:r>
            <a:endParaRPr lang="en-AU"/>
          </a:p>
        </p:txBody>
      </p:sp>
      <p:sp>
        <p:nvSpPr>
          <p:cNvPr id="3" name="Slide Number Placeholder 2">
            <a:extLst>
              <a:ext uri="{FF2B5EF4-FFF2-40B4-BE49-F238E27FC236}">
                <a16:creationId xmlns:a16="http://schemas.microsoft.com/office/drawing/2014/main" id="{A3BB1D4D-6223-4763-A5F2-FD7457DC5DEC}"/>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81A3D0-94F4-433B-807F-7B6F6CFF0DB7}" type="slidenum">
              <a:rPr kumimoji="0" lang="en-US" altLang="en-US" sz="1067" b="0" i="0" u="none" strike="noStrike" kern="1200" cap="none" spc="0" normalizeH="0" baseline="0" noProof="0" smtClean="0">
                <a:ln>
                  <a:noFill/>
                </a:ln>
                <a:solidFill>
                  <a:srgbClr val="6A737B"/>
                </a:solidFill>
                <a:effectLst/>
                <a:uLnTx/>
                <a:uFillTx/>
                <a:latin typeface="Trebuchet M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067" b="0" i="0" u="none" strike="noStrike" kern="1200" cap="none" spc="0" normalizeH="0" baseline="0" noProof="0">
              <a:ln>
                <a:noFill/>
              </a:ln>
              <a:solidFill>
                <a:srgbClr val="6A737B"/>
              </a:solidFill>
              <a:effectLst/>
              <a:uLnTx/>
              <a:uFillTx/>
              <a:latin typeface="Trebuchet MS"/>
              <a:ea typeface="+mn-ea"/>
              <a:cs typeface="+mn-cs"/>
            </a:endParaRPr>
          </a:p>
        </p:txBody>
      </p:sp>
      <p:sp>
        <p:nvSpPr>
          <p:cNvPr id="4" name="Text Placeholder 3">
            <a:extLst>
              <a:ext uri="{FF2B5EF4-FFF2-40B4-BE49-F238E27FC236}">
                <a16:creationId xmlns:a16="http://schemas.microsoft.com/office/drawing/2014/main" id="{DE29C8DC-E2C3-4CC9-8D6B-19AEE25186BE}"/>
              </a:ext>
            </a:extLst>
          </p:cNvPr>
          <p:cNvSpPr>
            <a:spLocks noGrp="1"/>
          </p:cNvSpPr>
          <p:nvPr>
            <p:ph type="body" sz="quarter" idx="11"/>
          </p:nvPr>
        </p:nvSpPr>
        <p:spPr>
          <a:xfrm>
            <a:off x="91544" y="689000"/>
            <a:ext cx="5830042" cy="4442535"/>
          </a:xfrm>
        </p:spPr>
        <p:txBody>
          <a:bodyPr lIns="91440" tIns="45720" rIns="91440" bIns="45720" anchor="t"/>
          <a:lstStyle/>
          <a:p>
            <a:r>
              <a:rPr lang="en-US" b="1"/>
              <a:t>Preliminary Findings</a:t>
            </a:r>
          </a:p>
          <a:p>
            <a:pPr marL="285750" indent="-285750">
              <a:buFont typeface="Arial" panose="020B0604020202020204" pitchFamily="34" charset="0"/>
              <a:buChar char="•"/>
            </a:pPr>
            <a:r>
              <a:rPr lang="en-US" sz="1600"/>
              <a:t>12 registered sites within Project Area (burial site, rock shelters, axe grinding groove, stone arrangements, waterhole/well and artefact scatter)​</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One active Native Title claim registered </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No Commonwealth or world listed heritage in close proximity to the Project Area​</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No State Heritage listed items or local heritage sites within vicinity of Project Area</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Detailed Aboriginal Cultural Heritage Assessment to be undertaken in consultation with Registered Aboriginal Parties </a:t>
            </a:r>
          </a:p>
        </p:txBody>
      </p:sp>
      <p:pic>
        <p:nvPicPr>
          <p:cNvPr id="5" name="Picture 4">
            <a:extLst>
              <a:ext uri="{FF2B5EF4-FFF2-40B4-BE49-F238E27FC236}">
                <a16:creationId xmlns:a16="http://schemas.microsoft.com/office/drawing/2014/main" id="{20339C53-7FD0-4D51-ACCF-1D2C23C0CD09}"/>
              </a:ext>
            </a:extLst>
          </p:cNvPr>
          <p:cNvPicPr>
            <a:picLocks noChangeAspect="1"/>
          </p:cNvPicPr>
          <p:nvPr/>
        </p:nvPicPr>
        <p:blipFill>
          <a:blip r:embed="rId3"/>
          <a:stretch>
            <a:fillRect/>
          </a:stretch>
        </p:blipFill>
        <p:spPr>
          <a:xfrm>
            <a:off x="5973541" y="585426"/>
            <a:ext cx="6218459" cy="6151397"/>
          </a:xfrm>
          <a:prstGeom prst="rect">
            <a:avLst/>
          </a:prstGeom>
        </p:spPr>
      </p:pic>
      <p:pic>
        <p:nvPicPr>
          <p:cNvPr id="6" name="Picture 6" descr="A picture containing timeline&#10;&#10;Description automatically generated">
            <a:extLst>
              <a:ext uri="{FF2B5EF4-FFF2-40B4-BE49-F238E27FC236}">
                <a16:creationId xmlns:a16="http://schemas.microsoft.com/office/drawing/2014/main" id="{3224BD78-0B05-4DD1-B337-04BAD8305746}"/>
              </a:ext>
            </a:extLst>
          </p:cNvPr>
          <p:cNvPicPr>
            <a:picLocks noChangeAspect="1"/>
          </p:cNvPicPr>
          <p:nvPr/>
        </p:nvPicPr>
        <p:blipFill>
          <a:blip r:embed="rId4"/>
          <a:stretch>
            <a:fillRect/>
          </a:stretch>
        </p:blipFill>
        <p:spPr>
          <a:xfrm>
            <a:off x="1286742" y="5005377"/>
            <a:ext cx="4604904" cy="1687678"/>
          </a:xfrm>
          <a:prstGeom prst="rect">
            <a:avLst/>
          </a:prstGeom>
        </p:spPr>
      </p:pic>
    </p:spTree>
    <p:extLst>
      <p:ext uri="{BB962C8B-B14F-4D97-AF65-F5344CB8AC3E}">
        <p14:creationId xmlns:p14="http://schemas.microsoft.com/office/powerpoint/2010/main" val="357303294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17A3-9AE4-4B33-BFF2-0589A461EE7F}"/>
              </a:ext>
            </a:extLst>
          </p:cNvPr>
          <p:cNvSpPr>
            <a:spLocks noGrp="1"/>
          </p:cNvSpPr>
          <p:nvPr>
            <p:ph type="title"/>
          </p:nvPr>
        </p:nvSpPr>
        <p:spPr>
          <a:xfrm>
            <a:off x="-204396" y="104194"/>
            <a:ext cx="10899648" cy="362055"/>
          </a:xfrm>
        </p:spPr>
        <p:txBody>
          <a:bodyPr lIns="360000" tIns="45720" rIns="91440" bIns="45720" anchor="t">
            <a:noAutofit/>
          </a:bodyPr>
          <a:lstStyle/>
          <a:p>
            <a:r>
              <a:rPr lang="en-US"/>
              <a:t>Barneys Reef Wind Farm – Visual</a:t>
            </a:r>
            <a:br>
              <a:rPr lang="en-US"/>
            </a:br>
            <a:endParaRPr lang="en-AU"/>
          </a:p>
        </p:txBody>
      </p:sp>
      <p:sp>
        <p:nvSpPr>
          <p:cNvPr id="3" name="Slide Number Placeholder 2">
            <a:extLst>
              <a:ext uri="{FF2B5EF4-FFF2-40B4-BE49-F238E27FC236}">
                <a16:creationId xmlns:a16="http://schemas.microsoft.com/office/drawing/2014/main" id="{BADC1BA8-0624-4EAF-902D-B49D4EA4CE1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81A3D0-94F4-433B-807F-7B6F6CFF0DB7}" type="slidenum">
              <a:rPr kumimoji="0" lang="en-US" altLang="en-US" sz="1067" b="0" i="0" u="none" strike="noStrike" kern="1200" cap="none" spc="0" normalizeH="0" baseline="0" noProof="0" smtClean="0">
                <a:ln>
                  <a:noFill/>
                </a:ln>
                <a:solidFill>
                  <a:srgbClr val="6A737B"/>
                </a:solidFill>
                <a:effectLst/>
                <a:uLnTx/>
                <a:uFillTx/>
                <a:latin typeface="Trebuchet M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067" b="0" i="0" u="none" strike="noStrike" kern="1200" cap="none" spc="0" normalizeH="0" baseline="0" noProof="0">
              <a:ln>
                <a:noFill/>
              </a:ln>
              <a:solidFill>
                <a:srgbClr val="6A737B"/>
              </a:solidFill>
              <a:effectLst/>
              <a:uLnTx/>
              <a:uFillTx/>
              <a:latin typeface="Trebuchet MS"/>
              <a:ea typeface="+mn-ea"/>
              <a:cs typeface="+mn-cs"/>
            </a:endParaRPr>
          </a:p>
        </p:txBody>
      </p:sp>
      <p:sp>
        <p:nvSpPr>
          <p:cNvPr id="4" name="Text Placeholder 3">
            <a:extLst>
              <a:ext uri="{FF2B5EF4-FFF2-40B4-BE49-F238E27FC236}">
                <a16:creationId xmlns:a16="http://schemas.microsoft.com/office/drawing/2014/main" id="{169EE6CC-95E7-4DAD-BAA7-08F21699BB8A}"/>
              </a:ext>
            </a:extLst>
          </p:cNvPr>
          <p:cNvSpPr>
            <a:spLocks noGrp="1"/>
          </p:cNvSpPr>
          <p:nvPr>
            <p:ph type="body" sz="quarter" idx="11"/>
          </p:nvPr>
        </p:nvSpPr>
        <p:spPr>
          <a:xfrm>
            <a:off x="133874" y="669159"/>
            <a:ext cx="5237023" cy="5809219"/>
          </a:xfrm>
        </p:spPr>
        <p:txBody>
          <a:bodyPr lIns="91440" tIns="45720" rIns="91440" bIns="45720" anchor="t"/>
          <a:lstStyle/>
          <a:p>
            <a:r>
              <a:rPr lang="en-AU" b="1"/>
              <a:t>Preliminary Findings</a:t>
            </a:r>
            <a:endParaRPr lang="en-US"/>
          </a:p>
          <a:p>
            <a:endParaRPr lang="en-AU" sz="1600" b="1"/>
          </a:p>
          <a:p>
            <a:pPr marL="285750" indent="-285750">
              <a:buChar char="•"/>
            </a:pPr>
            <a:r>
              <a:rPr lang="en-AU" sz="1600"/>
              <a:t>Zone of Visual Influence (ZVI) desktop assessment based on topography only</a:t>
            </a:r>
          </a:p>
          <a:p>
            <a:pPr marL="285750" indent="-285750">
              <a:buFont typeface="Arial" panose="020B0604020202020204" pitchFamily="34" charset="0"/>
              <a:buChar char="•"/>
            </a:pPr>
            <a:endParaRPr lang="en-AU" sz="1600">
              <a:highlight>
                <a:srgbClr val="FFFF00"/>
              </a:highlight>
            </a:endParaRPr>
          </a:p>
          <a:p>
            <a:pPr marL="285750" indent="-285750">
              <a:buFont typeface="Arial" panose="020B0604020202020204" pitchFamily="34" charset="0"/>
              <a:buChar char="•"/>
            </a:pPr>
            <a:r>
              <a:rPr lang="en-US" sz="1600">
                <a:highlight>
                  <a:srgbClr val="FFFFFF"/>
                </a:highlight>
              </a:rPr>
              <a:t>ZVI indicates the project would theoretically be visible from a large percentage of land immediately surrounding the Project Area</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Town of </a:t>
            </a:r>
            <a:r>
              <a:rPr lang="en-US" sz="1600" err="1"/>
              <a:t>Gulgong</a:t>
            </a:r>
            <a:r>
              <a:rPr lang="en-US" sz="1600"/>
              <a:t> and surrounds will have the potential to view the Project in its entirety (vegetation and </a:t>
            </a:r>
            <a:r>
              <a:rPr lang="en-US" sz="1600">
                <a:highlight>
                  <a:srgbClr val="FFFFFF"/>
                </a:highlight>
              </a:rPr>
              <a:t>buildings expected </a:t>
            </a:r>
            <a:r>
              <a:rPr lang="en-US" sz="1600"/>
              <a:t>to reduce the visibility)</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Views to the Project Area will be screened by topography from the town of </a:t>
            </a:r>
            <a:r>
              <a:rPr lang="en-US" sz="1600" err="1"/>
              <a:t>Dunedoo</a:t>
            </a:r>
            <a:r>
              <a:rPr lang="en-US" sz="1600"/>
              <a:t> </a:t>
            </a:r>
          </a:p>
          <a:p>
            <a:endParaRPr lang="en-AU"/>
          </a:p>
        </p:txBody>
      </p:sp>
      <p:pic>
        <p:nvPicPr>
          <p:cNvPr id="5" name="Picture 4">
            <a:extLst>
              <a:ext uri="{FF2B5EF4-FFF2-40B4-BE49-F238E27FC236}">
                <a16:creationId xmlns:a16="http://schemas.microsoft.com/office/drawing/2014/main" id="{C8D57D4C-4E69-47D9-8F92-211492AC288F}"/>
              </a:ext>
            </a:extLst>
          </p:cNvPr>
          <p:cNvPicPr>
            <a:picLocks noChangeAspect="1"/>
          </p:cNvPicPr>
          <p:nvPr/>
        </p:nvPicPr>
        <p:blipFill>
          <a:blip r:embed="rId3"/>
          <a:stretch>
            <a:fillRect/>
          </a:stretch>
        </p:blipFill>
        <p:spPr>
          <a:xfrm>
            <a:off x="2441534" y="5230656"/>
            <a:ext cx="3062619" cy="1523150"/>
          </a:xfrm>
          <a:prstGeom prst="rect">
            <a:avLst/>
          </a:prstGeom>
        </p:spPr>
      </p:pic>
      <p:pic>
        <p:nvPicPr>
          <p:cNvPr id="7" name="Picture 7">
            <a:extLst>
              <a:ext uri="{FF2B5EF4-FFF2-40B4-BE49-F238E27FC236}">
                <a16:creationId xmlns:a16="http://schemas.microsoft.com/office/drawing/2014/main" id="{53BA9A2F-CC2D-44CC-B3D0-B26CE9B6756E}"/>
              </a:ext>
            </a:extLst>
          </p:cNvPr>
          <p:cNvPicPr>
            <a:picLocks noChangeAspect="1"/>
          </p:cNvPicPr>
          <p:nvPr/>
        </p:nvPicPr>
        <p:blipFill>
          <a:blip r:embed="rId4"/>
          <a:stretch>
            <a:fillRect/>
          </a:stretch>
        </p:blipFill>
        <p:spPr>
          <a:xfrm>
            <a:off x="5825068" y="464633"/>
            <a:ext cx="6299199" cy="6261352"/>
          </a:xfrm>
          <a:prstGeom prst="rect">
            <a:avLst/>
          </a:prstGeom>
        </p:spPr>
      </p:pic>
    </p:spTree>
    <p:extLst>
      <p:ext uri="{BB962C8B-B14F-4D97-AF65-F5344CB8AC3E}">
        <p14:creationId xmlns:p14="http://schemas.microsoft.com/office/powerpoint/2010/main" val="201466286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2890C-DA23-47BE-8D84-A745E942569C}"/>
              </a:ext>
            </a:extLst>
          </p:cNvPr>
          <p:cNvSpPr>
            <a:spLocks noGrp="1"/>
          </p:cNvSpPr>
          <p:nvPr>
            <p:ph type="title"/>
          </p:nvPr>
        </p:nvSpPr>
        <p:spPr>
          <a:xfrm>
            <a:off x="-118334" y="104194"/>
            <a:ext cx="10899648" cy="362055"/>
          </a:xfrm>
        </p:spPr>
        <p:txBody>
          <a:bodyPr lIns="360000" tIns="45720" rIns="91440" bIns="45720" anchor="t">
            <a:noAutofit/>
          </a:bodyPr>
          <a:lstStyle/>
          <a:p>
            <a:r>
              <a:rPr lang="en-US"/>
              <a:t>Barneys Reef Wind Farm – Biodiversity</a:t>
            </a:r>
            <a:endParaRPr lang="en-AU"/>
          </a:p>
        </p:txBody>
      </p:sp>
      <p:sp>
        <p:nvSpPr>
          <p:cNvPr id="3" name="Slide Number Placeholder 2">
            <a:extLst>
              <a:ext uri="{FF2B5EF4-FFF2-40B4-BE49-F238E27FC236}">
                <a16:creationId xmlns:a16="http://schemas.microsoft.com/office/drawing/2014/main" id="{BF6F1DDE-123B-4388-961C-CAE2BF445345}"/>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81A3D0-94F4-433B-807F-7B6F6CFF0DB7}" type="slidenum">
              <a:rPr kumimoji="0" lang="en-US" altLang="en-US" sz="1067" b="0" i="0" u="none" strike="noStrike" kern="1200" cap="none" spc="0" normalizeH="0" baseline="0" noProof="0" smtClean="0">
                <a:ln>
                  <a:noFill/>
                </a:ln>
                <a:solidFill>
                  <a:srgbClr val="6A737B"/>
                </a:solidFill>
                <a:effectLst/>
                <a:uLnTx/>
                <a:uFillTx/>
                <a:latin typeface="Trebuchet M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067" b="0" i="0" u="none" strike="noStrike" kern="1200" cap="none" spc="0" normalizeH="0" baseline="0" noProof="0">
              <a:ln>
                <a:noFill/>
              </a:ln>
              <a:solidFill>
                <a:srgbClr val="6A737B"/>
              </a:solidFill>
              <a:effectLst/>
              <a:uLnTx/>
              <a:uFillTx/>
              <a:latin typeface="Trebuchet MS"/>
              <a:ea typeface="+mn-ea"/>
              <a:cs typeface="+mn-cs"/>
            </a:endParaRPr>
          </a:p>
        </p:txBody>
      </p:sp>
      <p:sp>
        <p:nvSpPr>
          <p:cNvPr id="4" name="Text Placeholder 3">
            <a:extLst>
              <a:ext uri="{FF2B5EF4-FFF2-40B4-BE49-F238E27FC236}">
                <a16:creationId xmlns:a16="http://schemas.microsoft.com/office/drawing/2014/main" id="{117ABB71-6291-4332-B820-540B4F99A05C}"/>
              </a:ext>
            </a:extLst>
          </p:cNvPr>
          <p:cNvSpPr>
            <a:spLocks noGrp="1"/>
          </p:cNvSpPr>
          <p:nvPr>
            <p:ph type="body" sz="quarter" idx="11"/>
          </p:nvPr>
        </p:nvSpPr>
        <p:spPr>
          <a:xfrm>
            <a:off x="143499" y="598077"/>
            <a:ext cx="6738564" cy="4442535"/>
          </a:xfrm>
        </p:spPr>
        <p:txBody>
          <a:bodyPr lIns="91440" tIns="45720" rIns="91440" bIns="45720" anchor="t"/>
          <a:lstStyle/>
          <a:p>
            <a:r>
              <a:rPr lang="en-AU" b="1"/>
              <a:t>Assessment So Far</a:t>
            </a:r>
          </a:p>
          <a:p>
            <a:endParaRPr lang="en-AU" b="1"/>
          </a:p>
          <a:p>
            <a:pPr marL="285750" indent="-285750">
              <a:buFont typeface="Arial" panose="020B0604020202020204" pitchFamily="34" charset="0"/>
              <a:buChar char="•"/>
            </a:pPr>
            <a:r>
              <a:rPr lang="en-AU" sz="1600"/>
              <a:t>Seasonal field survey completed – Spring 2020, Summer 2020/21, Autumn 2021, Winter 2021, Spring 2021 and Summer 2021/2022</a:t>
            </a:r>
          </a:p>
          <a:p>
            <a:pPr marL="285750" indent="-285750">
              <a:buFont typeface="Arial" panose="020B0604020202020204" pitchFamily="34" charset="0"/>
              <a:buChar char="•"/>
            </a:pPr>
            <a:endParaRPr lang="en-AU" sz="1600"/>
          </a:p>
          <a:p>
            <a:pPr marL="285750" indent="-285750">
              <a:buFont typeface="Arial" panose="020B0604020202020204" pitchFamily="34" charset="0"/>
              <a:buChar char="•"/>
            </a:pPr>
            <a:r>
              <a:rPr lang="en-AU" sz="1600"/>
              <a:t>Survey has included targeted species, threatened flora, vegetation integrity plots and Bird and Bat Utilisation Surveys</a:t>
            </a:r>
          </a:p>
          <a:p>
            <a:pPr marL="285750" indent="-285750">
              <a:buFont typeface="Arial" panose="020B0604020202020204" pitchFamily="34" charset="0"/>
              <a:buChar char="•"/>
            </a:pPr>
            <a:endParaRPr lang="en-AU" sz="1600"/>
          </a:p>
          <a:p>
            <a:pPr marL="285750" indent="-285750">
              <a:buFont typeface="Arial" panose="020B0604020202020204" pitchFamily="34" charset="0"/>
              <a:buChar char="•"/>
            </a:pPr>
            <a:r>
              <a:rPr lang="en-AU" sz="1600">
                <a:highlight>
                  <a:srgbClr val="FFFFFF"/>
                </a:highlight>
              </a:rPr>
              <a:t>Approximately 460 ha of Threatened Ecological Communities within the Project Area with the balance being non-native</a:t>
            </a:r>
          </a:p>
          <a:p>
            <a:pPr marL="285750" indent="-285750">
              <a:buFont typeface="Arial" panose="020B0604020202020204" pitchFamily="34" charset="0"/>
              <a:buChar char="•"/>
            </a:pPr>
            <a:endParaRPr lang="en-AU" sz="1600"/>
          </a:p>
          <a:p>
            <a:pPr marL="285750" indent="-285750">
              <a:buFont typeface="Arial" panose="020B0604020202020204" pitchFamily="34" charset="0"/>
              <a:buChar char="•"/>
            </a:pPr>
            <a:r>
              <a:rPr lang="en-AU" sz="1600"/>
              <a:t>Potential habitat for large-eared pied bat (threatened species) within Barneys Reef formation</a:t>
            </a:r>
          </a:p>
          <a:p>
            <a:pPr marL="285750" indent="-285750">
              <a:buFont typeface="Arial" panose="020B0604020202020204" pitchFamily="34" charset="0"/>
              <a:buChar char="•"/>
            </a:pPr>
            <a:endParaRPr lang="en-AU" sz="1600"/>
          </a:p>
          <a:p>
            <a:pPr marL="285750" indent="-285750">
              <a:buFont typeface="Arial" panose="020B0604020202020204" pitchFamily="34" charset="0"/>
              <a:buChar char="•"/>
            </a:pPr>
            <a:r>
              <a:rPr lang="en-AU" sz="1600"/>
              <a:t>Further assessment and mapping to be undertaken as part of the preparation of the Biodiversity Development Assessment Report</a:t>
            </a:r>
          </a:p>
        </p:txBody>
      </p:sp>
      <p:pic>
        <p:nvPicPr>
          <p:cNvPr id="5" name="Picture 4">
            <a:extLst>
              <a:ext uri="{FF2B5EF4-FFF2-40B4-BE49-F238E27FC236}">
                <a16:creationId xmlns:a16="http://schemas.microsoft.com/office/drawing/2014/main" id="{B25990A0-A9D0-4DED-9FBC-9C92F0CB1573}"/>
              </a:ext>
            </a:extLst>
          </p:cNvPr>
          <p:cNvPicPr>
            <a:picLocks noChangeAspect="1"/>
          </p:cNvPicPr>
          <p:nvPr/>
        </p:nvPicPr>
        <p:blipFill>
          <a:blip r:embed="rId3"/>
          <a:stretch>
            <a:fillRect/>
          </a:stretch>
        </p:blipFill>
        <p:spPr>
          <a:xfrm>
            <a:off x="6861099" y="598077"/>
            <a:ext cx="5330901" cy="5056605"/>
          </a:xfrm>
          <a:prstGeom prst="rect">
            <a:avLst/>
          </a:prstGeom>
        </p:spPr>
      </p:pic>
    </p:spTree>
    <p:extLst>
      <p:ext uri="{BB962C8B-B14F-4D97-AF65-F5344CB8AC3E}">
        <p14:creationId xmlns:p14="http://schemas.microsoft.com/office/powerpoint/2010/main" val="130234954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4EA7-370D-48A7-B26F-801CA6B36DE7}"/>
              </a:ext>
            </a:extLst>
          </p:cNvPr>
          <p:cNvSpPr>
            <a:spLocks noGrp="1"/>
          </p:cNvSpPr>
          <p:nvPr>
            <p:ph type="title"/>
          </p:nvPr>
        </p:nvSpPr>
        <p:spPr/>
        <p:txBody>
          <a:bodyPr/>
          <a:lstStyle/>
          <a:p>
            <a:r>
              <a:rPr lang="en-US"/>
              <a:t>Shared Benefit Scheme</a:t>
            </a:r>
            <a:endParaRPr lang="en-AU"/>
          </a:p>
        </p:txBody>
      </p:sp>
      <p:sp>
        <p:nvSpPr>
          <p:cNvPr id="3" name="Slide Number Placeholder 2">
            <a:extLst>
              <a:ext uri="{FF2B5EF4-FFF2-40B4-BE49-F238E27FC236}">
                <a16:creationId xmlns:a16="http://schemas.microsoft.com/office/drawing/2014/main" id="{FA5A94C9-EDE9-466A-9005-AC36BB81E8BA}"/>
              </a:ext>
            </a:extLst>
          </p:cNvPr>
          <p:cNvSpPr>
            <a:spLocks noGrp="1"/>
          </p:cNvSpPr>
          <p:nvPr>
            <p:ph type="sldNum" sz="quarter" idx="10"/>
          </p:nvPr>
        </p:nvSpPr>
        <p:spPr/>
        <p:txBody>
          <a:bodyPr/>
          <a:lstStyle/>
          <a:p>
            <a:pPr>
              <a:defRPr/>
            </a:pPr>
            <a:fld id="{D781A3D0-94F4-433B-807F-7B6F6CFF0DB7}" type="slidenum">
              <a:rPr lang="en-US" altLang="en-US" smtClean="0"/>
              <a:pPr>
                <a:defRPr/>
              </a:pPr>
              <a:t>13</a:t>
            </a:fld>
            <a:endParaRPr lang="en-US" altLang="en-US"/>
          </a:p>
        </p:txBody>
      </p:sp>
      <p:sp>
        <p:nvSpPr>
          <p:cNvPr id="4" name="Text Placeholder 3">
            <a:extLst>
              <a:ext uri="{FF2B5EF4-FFF2-40B4-BE49-F238E27FC236}">
                <a16:creationId xmlns:a16="http://schemas.microsoft.com/office/drawing/2014/main" id="{3B3CC4E0-1DC1-4622-8B22-C253CFB9D45D}"/>
              </a:ext>
            </a:extLst>
          </p:cNvPr>
          <p:cNvSpPr>
            <a:spLocks noGrp="1"/>
          </p:cNvSpPr>
          <p:nvPr>
            <p:ph type="body" sz="quarter" idx="11"/>
          </p:nvPr>
        </p:nvSpPr>
        <p:spPr>
          <a:xfrm>
            <a:off x="245908" y="846025"/>
            <a:ext cx="6530236" cy="4442535"/>
          </a:xfrm>
        </p:spPr>
        <p:txBody>
          <a:bodyPr lIns="91440" tIns="45720" rIns="91440" bIns="45720" anchor="t"/>
          <a:lstStyle/>
          <a:p>
            <a:pPr marL="285750" indent="-285750">
              <a:buChar char="•"/>
            </a:pPr>
            <a:r>
              <a:rPr lang="en-AU" sz="1600">
                <a:ea typeface="+mn-lt"/>
                <a:cs typeface="+mn-lt"/>
              </a:rPr>
              <a:t>RES has a strong track record of responsible development and is committed to supporting the communities where it constructs and operates renewable projects </a:t>
            </a:r>
          </a:p>
          <a:p>
            <a:endParaRPr lang="en-AU" sz="1600">
              <a:ea typeface="+mn-lt"/>
              <a:cs typeface="+mn-lt"/>
            </a:endParaRPr>
          </a:p>
          <a:p>
            <a:pPr marL="285750" indent="-285750">
              <a:buChar char="•"/>
            </a:pPr>
            <a:r>
              <a:rPr lang="en-AU" sz="1600">
                <a:ea typeface="+mn-lt"/>
                <a:cs typeface="+mn-lt"/>
              </a:rPr>
              <a:t>A community fund is being developed for both projects to support social, educational, environmental and other initiatives in the local communities </a:t>
            </a:r>
          </a:p>
          <a:p>
            <a:pPr marL="285750" indent="-285750">
              <a:buChar char="•"/>
            </a:pPr>
            <a:endParaRPr lang="en-AU" sz="1600">
              <a:ea typeface="+mn-lt"/>
              <a:cs typeface="+mn-lt"/>
            </a:endParaRPr>
          </a:p>
          <a:p>
            <a:pPr marL="285750" indent="-285750">
              <a:buChar char="•"/>
            </a:pPr>
            <a:r>
              <a:rPr lang="en-AU" sz="1600">
                <a:ea typeface="+mn-lt"/>
                <a:cs typeface="+mn-lt"/>
              </a:rPr>
              <a:t>We are currently exploring options for the structure for the fund and welcome feedback from the community on how the fund should be set up and administered as part of the SIA </a:t>
            </a:r>
          </a:p>
          <a:p>
            <a:pPr marL="285750" indent="-285750">
              <a:buChar char="•"/>
            </a:pPr>
            <a:endParaRPr lang="en-AU" sz="1600">
              <a:ea typeface="+mn-lt"/>
              <a:cs typeface="+mn-lt"/>
            </a:endParaRPr>
          </a:p>
          <a:p>
            <a:pPr marL="285750" indent="-285750">
              <a:buChar char="•"/>
            </a:pPr>
            <a:r>
              <a:rPr lang="en-AU" sz="1600">
                <a:ea typeface="+mn-lt"/>
                <a:cs typeface="+mn-lt"/>
              </a:rPr>
              <a:t>A separate benefit scheme is also being considered to ensure that immediate, adjacent and directly impacted members of the community share in the success of both projects </a:t>
            </a:r>
            <a:endParaRPr lang="en-AU" sz="1600"/>
          </a:p>
          <a:p>
            <a:pPr marL="285750" indent="-285750">
              <a:buChar char="•"/>
            </a:pPr>
            <a:endParaRPr lang="en-AU" sz="1600">
              <a:ea typeface="+mn-lt"/>
              <a:cs typeface="+mn-lt"/>
            </a:endParaRPr>
          </a:p>
          <a:p>
            <a:pPr marL="285750" indent="-285750">
              <a:buChar char="•"/>
            </a:pPr>
            <a:r>
              <a:rPr lang="en-AU" sz="1600">
                <a:ea typeface="+mn-lt"/>
                <a:cs typeface="+mn-lt"/>
              </a:rPr>
              <a:t>As discussions with council and the local community progress, updates on the structure of community funds will be shared with interested parties </a:t>
            </a:r>
          </a:p>
          <a:p>
            <a:endParaRPr lang="en-AU" sz="1600">
              <a:ea typeface="+mn-lt"/>
              <a:cs typeface="+mn-lt"/>
            </a:endParaRPr>
          </a:p>
        </p:txBody>
      </p:sp>
      <p:graphicFrame>
        <p:nvGraphicFramePr>
          <p:cNvPr id="5" name="Diagram 4">
            <a:extLst>
              <a:ext uri="{FF2B5EF4-FFF2-40B4-BE49-F238E27FC236}">
                <a16:creationId xmlns:a16="http://schemas.microsoft.com/office/drawing/2014/main" id="{0CA99625-2AA8-4923-8FD3-60172723506F}"/>
              </a:ext>
            </a:extLst>
          </p:cNvPr>
          <p:cNvGraphicFramePr/>
          <p:nvPr>
            <p:extLst>
              <p:ext uri="{D42A27DB-BD31-4B8C-83A1-F6EECF244321}">
                <p14:modId xmlns:p14="http://schemas.microsoft.com/office/powerpoint/2010/main" val="4152372436"/>
              </p:ext>
            </p:extLst>
          </p:nvPr>
        </p:nvGraphicFramePr>
        <p:xfrm>
          <a:off x="6901541" y="1509824"/>
          <a:ext cx="5294005" cy="3449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620539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9EB97-C25C-475E-BCBF-63E69302C368}"/>
              </a:ext>
            </a:extLst>
          </p:cNvPr>
          <p:cNvSpPr>
            <a:spLocks noGrp="1"/>
          </p:cNvSpPr>
          <p:nvPr>
            <p:ph type="title"/>
          </p:nvPr>
        </p:nvSpPr>
        <p:spPr/>
        <p:txBody>
          <a:bodyPr/>
          <a:lstStyle/>
          <a:p>
            <a:r>
              <a:rPr lang="en-AU"/>
              <a:t>Lookback – Community Engagement (2021)</a:t>
            </a:r>
            <a:endParaRPr lang="en-US"/>
          </a:p>
        </p:txBody>
      </p:sp>
      <p:sp>
        <p:nvSpPr>
          <p:cNvPr id="3" name="Slide Number Placeholder 2">
            <a:extLst>
              <a:ext uri="{FF2B5EF4-FFF2-40B4-BE49-F238E27FC236}">
                <a16:creationId xmlns:a16="http://schemas.microsoft.com/office/drawing/2014/main" id="{ECEC4217-30A6-4FF2-BD42-44E51B4B1129}"/>
              </a:ext>
            </a:extLst>
          </p:cNvPr>
          <p:cNvSpPr>
            <a:spLocks noGrp="1"/>
          </p:cNvSpPr>
          <p:nvPr>
            <p:ph type="sldNum" sz="quarter" idx="10"/>
          </p:nvPr>
        </p:nvSpPr>
        <p:spPr/>
        <p:txBody>
          <a:bodyPr/>
          <a:lstStyle/>
          <a:p>
            <a:pPr>
              <a:defRPr/>
            </a:pPr>
            <a:fld id="{D781A3D0-94F4-433B-807F-7B6F6CFF0DB7}" type="slidenum">
              <a:rPr lang="en-US" altLang="en-US" smtClean="0"/>
              <a:pPr>
                <a:defRPr/>
              </a:pPr>
              <a:t>14</a:t>
            </a:fld>
            <a:endParaRPr lang="en-US" altLang="en-US"/>
          </a:p>
        </p:txBody>
      </p:sp>
      <p:graphicFrame>
        <p:nvGraphicFramePr>
          <p:cNvPr id="6" name="Table 6">
            <a:extLst>
              <a:ext uri="{FF2B5EF4-FFF2-40B4-BE49-F238E27FC236}">
                <a16:creationId xmlns:a16="http://schemas.microsoft.com/office/drawing/2014/main" id="{DFC3E006-E6C9-4489-A539-6A7A5ACB0441}"/>
              </a:ext>
            </a:extLst>
          </p:cNvPr>
          <p:cNvGraphicFramePr>
            <a:graphicFrameLocks noGrp="1"/>
          </p:cNvGraphicFramePr>
          <p:nvPr>
            <p:extLst>
              <p:ext uri="{D42A27DB-BD31-4B8C-83A1-F6EECF244321}">
                <p14:modId xmlns:p14="http://schemas.microsoft.com/office/powerpoint/2010/main" val="1509217046"/>
              </p:ext>
            </p:extLst>
          </p:nvPr>
        </p:nvGraphicFramePr>
        <p:xfrm>
          <a:off x="395391" y="693032"/>
          <a:ext cx="10813988" cy="4682103"/>
        </p:xfrm>
        <a:graphic>
          <a:graphicData uri="http://schemas.openxmlformats.org/drawingml/2006/table">
            <a:tbl>
              <a:tblPr firstRow="1" bandRow="1">
                <a:tableStyleId>{08FB837D-C827-4EFA-A057-4D05807E0F7C}</a:tableStyleId>
              </a:tblPr>
              <a:tblGrid>
                <a:gridCol w="744876">
                  <a:extLst>
                    <a:ext uri="{9D8B030D-6E8A-4147-A177-3AD203B41FA5}">
                      <a16:colId xmlns:a16="http://schemas.microsoft.com/office/drawing/2014/main" val="1416897135"/>
                    </a:ext>
                  </a:extLst>
                </a:gridCol>
                <a:gridCol w="1949162">
                  <a:extLst>
                    <a:ext uri="{9D8B030D-6E8A-4147-A177-3AD203B41FA5}">
                      <a16:colId xmlns:a16="http://schemas.microsoft.com/office/drawing/2014/main" val="940753681"/>
                    </a:ext>
                  </a:extLst>
                </a:gridCol>
                <a:gridCol w="2521258">
                  <a:extLst>
                    <a:ext uri="{9D8B030D-6E8A-4147-A177-3AD203B41FA5}">
                      <a16:colId xmlns:a16="http://schemas.microsoft.com/office/drawing/2014/main" val="727958338"/>
                    </a:ext>
                  </a:extLst>
                </a:gridCol>
                <a:gridCol w="5598692">
                  <a:extLst>
                    <a:ext uri="{9D8B030D-6E8A-4147-A177-3AD203B41FA5}">
                      <a16:colId xmlns:a16="http://schemas.microsoft.com/office/drawing/2014/main" val="156993598"/>
                    </a:ext>
                  </a:extLst>
                </a:gridCol>
              </a:tblGrid>
              <a:tr h="331731">
                <a:tc>
                  <a:txBody>
                    <a:bodyPr/>
                    <a:lstStyle/>
                    <a:p>
                      <a:r>
                        <a:rPr lang="en-AU" sz="1000"/>
                        <a:t>Time</a:t>
                      </a:r>
                      <a:endParaRPr lang="en-US" sz="1000"/>
                    </a:p>
                  </a:txBody>
                  <a:tcPr/>
                </a:tc>
                <a:tc>
                  <a:txBody>
                    <a:bodyPr/>
                    <a:lstStyle/>
                    <a:p>
                      <a:r>
                        <a:rPr lang="en-AU" sz="1000"/>
                        <a:t>Method</a:t>
                      </a:r>
                      <a:endParaRPr lang="en-US" sz="1000"/>
                    </a:p>
                  </a:txBody>
                  <a:tcPr/>
                </a:tc>
                <a:tc>
                  <a:txBody>
                    <a:bodyPr/>
                    <a:lstStyle/>
                    <a:p>
                      <a:r>
                        <a:rPr lang="en-AU" sz="1000"/>
                        <a:t>Stakeholders</a:t>
                      </a:r>
                      <a:endParaRPr lang="en-US" sz="1000"/>
                    </a:p>
                  </a:txBody>
                  <a:tcPr/>
                </a:tc>
                <a:tc>
                  <a:txBody>
                    <a:bodyPr/>
                    <a:lstStyle/>
                    <a:p>
                      <a:r>
                        <a:rPr lang="en-AU" sz="1000"/>
                        <a:t>Purpose</a:t>
                      </a:r>
                      <a:endParaRPr lang="en-US" sz="1000"/>
                    </a:p>
                  </a:txBody>
                  <a:tcPr/>
                </a:tc>
                <a:extLst>
                  <a:ext uri="{0D108BD9-81ED-4DB2-BD59-A6C34878D82A}">
                    <a16:rowId xmlns:a16="http://schemas.microsoft.com/office/drawing/2014/main" val="3628657282"/>
                  </a:ext>
                </a:extLst>
              </a:tr>
              <a:tr h="331731">
                <a:tc>
                  <a:txBody>
                    <a:bodyPr/>
                    <a:lstStyle/>
                    <a:p>
                      <a:r>
                        <a:rPr lang="en-AU" sz="900">
                          <a:solidFill>
                            <a:schemeClr val="tx1">
                              <a:lumMod val="65000"/>
                              <a:lumOff val="35000"/>
                            </a:schemeClr>
                          </a:solidFill>
                        </a:rPr>
                        <a:t>February – March </a:t>
                      </a:r>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face-to-face meetings, email, phone, website updates, video conference </a:t>
                      </a:r>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Landholders, Neighbours, Council</a:t>
                      </a:r>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Project introductions – confirm project size - understand community views</a:t>
                      </a:r>
                      <a:endParaRPr lang="en-US" sz="900">
                        <a:solidFill>
                          <a:schemeClr val="tx1">
                            <a:lumMod val="65000"/>
                            <a:lumOff val="35000"/>
                          </a:schemeClr>
                        </a:solidFill>
                      </a:endParaRPr>
                    </a:p>
                  </a:txBody>
                  <a:tcPr/>
                </a:tc>
                <a:extLst>
                  <a:ext uri="{0D108BD9-81ED-4DB2-BD59-A6C34878D82A}">
                    <a16:rowId xmlns:a16="http://schemas.microsoft.com/office/drawing/2014/main" val="1101181131"/>
                  </a:ext>
                </a:extLst>
              </a:tr>
              <a:tr h="331731">
                <a:tc>
                  <a:txBody>
                    <a:bodyPr/>
                    <a:lstStyle/>
                    <a:p>
                      <a:r>
                        <a:rPr lang="en-AU" sz="900">
                          <a:solidFill>
                            <a:schemeClr val="tx1">
                              <a:lumMod val="65000"/>
                              <a:lumOff val="35000"/>
                            </a:schemeClr>
                          </a:solidFill>
                        </a:rPr>
                        <a:t>April - May</a:t>
                      </a:r>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Video conferences, phone, email </a:t>
                      </a:r>
                      <a:endParaRPr lang="en-US" sz="900">
                        <a:solidFill>
                          <a:schemeClr val="tx1">
                            <a:lumMod val="65000"/>
                            <a:lumOff val="35000"/>
                          </a:schemeClr>
                        </a:solidFill>
                      </a:endParaRPr>
                    </a:p>
                  </a:txBody>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AU" sz="900">
                          <a:solidFill>
                            <a:schemeClr val="tx1">
                              <a:lumMod val="65000"/>
                              <a:lumOff val="35000"/>
                            </a:schemeClr>
                          </a:solidFill>
                        </a:rPr>
                        <a:t>Neighbours, Council</a:t>
                      </a:r>
                      <a:endParaRPr lang="en-US" sz="900">
                        <a:solidFill>
                          <a:schemeClr val="tx1">
                            <a:lumMod val="65000"/>
                            <a:lumOff val="35000"/>
                          </a:schemeClr>
                        </a:solidFill>
                      </a:endParaRPr>
                    </a:p>
                    <a:p>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Project introductions – seek early feedback </a:t>
                      </a:r>
                      <a:endParaRPr lang="en-US" sz="900">
                        <a:solidFill>
                          <a:schemeClr val="tx1">
                            <a:lumMod val="65000"/>
                            <a:lumOff val="35000"/>
                          </a:schemeClr>
                        </a:solidFill>
                      </a:endParaRPr>
                    </a:p>
                  </a:txBody>
                  <a:tcPr/>
                </a:tc>
                <a:extLst>
                  <a:ext uri="{0D108BD9-81ED-4DB2-BD59-A6C34878D82A}">
                    <a16:rowId xmlns:a16="http://schemas.microsoft.com/office/drawing/2014/main" val="1616755641"/>
                  </a:ext>
                </a:extLst>
              </a:tr>
              <a:tr h="274190">
                <a:tc>
                  <a:txBody>
                    <a:bodyPr/>
                    <a:lstStyle/>
                    <a:p>
                      <a:r>
                        <a:rPr lang="en-AU" sz="900">
                          <a:solidFill>
                            <a:schemeClr val="tx1">
                              <a:lumMod val="65000"/>
                              <a:lumOff val="35000"/>
                            </a:schemeClr>
                          </a:solidFill>
                        </a:rPr>
                        <a:t>June-July</a:t>
                      </a:r>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Video conference, phone, email, letter, website update </a:t>
                      </a:r>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Neighbours, Council, Community Organisations, Neighbours </a:t>
                      </a:r>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Project introductions - gather feedback </a:t>
                      </a:r>
                      <a:endParaRPr lang="en-US" sz="900">
                        <a:solidFill>
                          <a:schemeClr val="tx1">
                            <a:lumMod val="65000"/>
                            <a:lumOff val="35000"/>
                          </a:schemeClr>
                        </a:solidFill>
                      </a:endParaRPr>
                    </a:p>
                  </a:txBody>
                  <a:tcPr/>
                </a:tc>
                <a:extLst>
                  <a:ext uri="{0D108BD9-81ED-4DB2-BD59-A6C34878D82A}">
                    <a16:rowId xmlns:a16="http://schemas.microsoft.com/office/drawing/2014/main" val="89586139"/>
                  </a:ext>
                </a:extLst>
              </a:tr>
              <a:tr h="331731">
                <a:tc>
                  <a:txBody>
                    <a:bodyPr/>
                    <a:lstStyle/>
                    <a:p>
                      <a:r>
                        <a:rPr lang="en-AU" sz="900">
                          <a:solidFill>
                            <a:schemeClr val="tx1">
                              <a:lumMod val="65000"/>
                              <a:lumOff val="35000"/>
                            </a:schemeClr>
                          </a:solidFill>
                        </a:rPr>
                        <a:t>August- September</a:t>
                      </a:r>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Video conference, community information session, phone, email, letter, website update </a:t>
                      </a:r>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Broader Community, Neighbours, Community Organisations, Service Providers</a:t>
                      </a:r>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Gather feedback </a:t>
                      </a:r>
                      <a:endParaRPr lang="en-US" sz="900">
                        <a:solidFill>
                          <a:schemeClr val="tx1">
                            <a:lumMod val="65000"/>
                            <a:lumOff val="35000"/>
                          </a:schemeClr>
                        </a:solidFill>
                      </a:endParaRPr>
                    </a:p>
                  </a:txBody>
                  <a:tcPr/>
                </a:tc>
                <a:extLst>
                  <a:ext uri="{0D108BD9-81ED-4DB2-BD59-A6C34878D82A}">
                    <a16:rowId xmlns:a16="http://schemas.microsoft.com/office/drawing/2014/main" val="977794265"/>
                  </a:ext>
                </a:extLst>
              </a:tr>
              <a:tr h="455014">
                <a:tc>
                  <a:txBody>
                    <a:bodyPr/>
                    <a:lstStyle/>
                    <a:p>
                      <a:r>
                        <a:rPr lang="en-AU" sz="900">
                          <a:solidFill>
                            <a:schemeClr val="tx1">
                              <a:lumMod val="65000"/>
                              <a:lumOff val="35000"/>
                            </a:schemeClr>
                          </a:solidFill>
                        </a:rPr>
                        <a:t>October - November</a:t>
                      </a:r>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Website update, face-to-face meeting, letter, phone, email, letter</a:t>
                      </a:r>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Neighbours, Community Organisations </a:t>
                      </a:r>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Gather feedback </a:t>
                      </a:r>
                      <a:endParaRPr lang="en-US" sz="900">
                        <a:solidFill>
                          <a:schemeClr val="tx1">
                            <a:lumMod val="65000"/>
                            <a:lumOff val="35000"/>
                          </a:schemeClr>
                        </a:solidFill>
                      </a:endParaRPr>
                    </a:p>
                  </a:txBody>
                  <a:tcPr/>
                </a:tc>
                <a:extLst>
                  <a:ext uri="{0D108BD9-81ED-4DB2-BD59-A6C34878D82A}">
                    <a16:rowId xmlns:a16="http://schemas.microsoft.com/office/drawing/2014/main" val="4107148866"/>
                  </a:ext>
                </a:extLst>
              </a:tr>
              <a:tr h="332783">
                <a:tc>
                  <a:txBody>
                    <a:bodyPr/>
                    <a:lstStyle/>
                    <a:p>
                      <a:r>
                        <a:rPr lang="en-AU" sz="900">
                          <a:solidFill>
                            <a:schemeClr val="tx1">
                              <a:lumMod val="65000"/>
                              <a:lumOff val="35000"/>
                            </a:schemeClr>
                          </a:solidFill>
                        </a:rPr>
                        <a:t>December – January </a:t>
                      </a:r>
                      <a:endParaRPr lang="en-US" sz="900">
                        <a:solidFill>
                          <a:schemeClr val="tx1">
                            <a:lumMod val="65000"/>
                            <a:lumOff val="35000"/>
                          </a:schemeClr>
                        </a:solidFill>
                      </a:endParaRPr>
                    </a:p>
                  </a:txBody>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AU" sz="900">
                          <a:solidFill>
                            <a:schemeClr val="tx1">
                              <a:lumMod val="65000"/>
                              <a:lumOff val="35000"/>
                            </a:schemeClr>
                          </a:solidFill>
                        </a:rPr>
                        <a:t>Website update, face-to-face meeting, letter, phone, email, letter, consultative committee </a:t>
                      </a:r>
                      <a:endParaRPr lang="en-US" sz="900">
                        <a:solidFill>
                          <a:schemeClr val="tx1">
                            <a:lumMod val="65000"/>
                            <a:lumOff val="35000"/>
                          </a:schemeClr>
                        </a:solidFill>
                      </a:endParaRPr>
                    </a:p>
                    <a:p>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Neighbours, Community Organisations</a:t>
                      </a:r>
                      <a:endParaRPr lang="en-US" sz="900">
                        <a:solidFill>
                          <a:schemeClr val="tx1">
                            <a:lumMod val="65000"/>
                            <a:lumOff val="35000"/>
                          </a:schemeClr>
                        </a:solidFill>
                      </a:endParaRPr>
                    </a:p>
                  </a:txBody>
                  <a:tcPr/>
                </a:tc>
                <a:tc>
                  <a:txBody>
                    <a:bodyPr/>
                    <a:lstStyle/>
                    <a:p>
                      <a:r>
                        <a:rPr lang="en-AU" sz="900">
                          <a:solidFill>
                            <a:schemeClr val="tx1">
                              <a:lumMod val="65000"/>
                              <a:lumOff val="35000"/>
                            </a:schemeClr>
                          </a:solidFill>
                        </a:rPr>
                        <a:t>Gather feedback, communicate project changes and report on feedback received </a:t>
                      </a:r>
                      <a:endParaRPr lang="en-US" sz="900">
                        <a:solidFill>
                          <a:schemeClr val="tx1">
                            <a:lumMod val="65000"/>
                            <a:lumOff val="35000"/>
                          </a:schemeClr>
                        </a:solidFill>
                      </a:endParaRPr>
                    </a:p>
                  </a:txBody>
                  <a:tcPr/>
                </a:tc>
                <a:extLst>
                  <a:ext uri="{0D108BD9-81ED-4DB2-BD59-A6C34878D82A}">
                    <a16:rowId xmlns:a16="http://schemas.microsoft.com/office/drawing/2014/main" val="2697359827"/>
                  </a:ext>
                </a:extLst>
              </a:tr>
              <a:tr h="464172">
                <a:tc>
                  <a:txBody>
                    <a:bodyPr/>
                    <a:lstStyle/>
                    <a:p>
                      <a:r>
                        <a:rPr lang="en-AU" sz="900">
                          <a:solidFill>
                            <a:schemeClr val="tx1">
                              <a:lumMod val="65000"/>
                              <a:lumOff val="35000"/>
                            </a:schemeClr>
                          </a:solidFill>
                        </a:rPr>
                        <a:t>February - March</a:t>
                      </a:r>
                      <a:endParaRPr lang="en-US" sz="900">
                        <a:solidFill>
                          <a:schemeClr val="tx1">
                            <a:lumMod val="65000"/>
                            <a:lumOff val="35000"/>
                          </a:schemeClr>
                        </a:solidFill>
                      </a:endParaRPr>
                    </a:p>
                  </a:txBody>
                  <a:tcPr>
                    <a:solidFill>
                      <a:schemeClr val="accent2"/>
                    </a:solidFill>
                  </a:tcPr>
                </a:tc>
                <a:tc>
                  <a:txBody>
                    <a:bodyPr/>
                    <a:lstStyle/>
                    <a:p>
                      <a:r>
                        <a:rPr lang="en-AU" sz="900">
                          <a:solidFill>
                            <a:schemeClr val="tx1">
                              <a:lumMod val="65000"/>
                              <a:lumOff val="35000"/>
                            </a:schemeClr>
                          </a:solidFill>
                        </a:rPr>
                        <a:t>To be determined </a:t>
                      </a:r>
                      <a:endParaRPr lang="en-US" sz="900">
                        <a:solidFill>
                          <a:schemeClr val="tx1">
                            <a:lumMod val="65000"/>
                            <a:lumOff val="35000"/>
                          </a:schemeClr>
                        </a:solidFill>
                      </a:endParaRPr>
                    </a:p>
                  </a:txBody>
                  <a:tcPr>
                    <a:solidFill>
                      <a:schemeClr val="accent2"/>
                    </a:solidFill>
                  </a:tcPr>
                </a:tc>
                <a:tc>
                  <a:txBody>
                    <a:bodyPr/>
                    <a:lstStyle/>
                    <a:p>
                      <a:r>
                        <a:rPr lang="en-AU" sz="900">
                          <a:solidFill>
                            <a:schemeClr val="tx1">
                              <a:lumMod val="65000"/>
                              <a:lumOff val="35000"/>
                            </a:schemeClr>
                          </a:solidFill>
                        </a:rPr>
                        <a:t>Broader Community, Neighbours, Community Organisations, Council </a:t>
                      </a:r>
                      <a:endParaRPr lang="en-US" sz="900">
                        <a:solidFill>
                          <a:schemeClr val="tx1">
                            <a:lumMod val="65000"/>
                            <a:lumOff val="35000"/>
                          </a:schemeClr>
                        </a:solidFill>
                      </a:endParaRPr>
                    </a:p>
                  </a:txBody>
                  <a:tcPr>
                    <a:solidFill>
                      <a:schemeClr val="accent2"/>
                    </a:solidFill>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AU" sz="900">
                          <a:solidFill>
                            <a:schemeClr val="tx1">
                              <a:lumMod val="65000"/>
                              <a:lumOff val="35000"/>
                            </a:schemeClr>
                          </a:solidFill>
                        </a:rPr>
                        <a:t>Communicate project changes and feedback received – provide ongoing updates </a:t>
                      </a:r>
                      <a:endParaRPr lang="en-US" sz="900">
                        <a:solidFill>
                          <a:schemeClr val="tx1">
                            <a:lumMod val="65000"/>
                            <a:lumOff val="35000"/>
                          </a:schemeClr>
                        </a:solidFill>
                      </a:endParaRPr>
                    </a:p>
                    <a:p>
                      <a:endParaRPr lang="en-US" sz="900">
                        <a:solidFill>
                          <a:schemeClr val="tx1">
                            <a:lumMod val="65000"/>
                            <a:lumOff val="35000"/>
                          </a:schemeClr>
                        </a:solidFill>
                      </a:endParaRPr>
                    </a:p>
                  </a:txBody>
                  <a:tcPr>
                    <a:solidFill>
                      <a:schemeClr val="accent2"/>
                    </a:solidFill>
                  </a:tcPr>
                </a:tc>
                <a:extLst>
                  <a:ext uri="{0D108BD9-81ED-4DB2-BD59-A6C34878D82A}">
                    <a16:rowId xmlns:a16="http://schemas.microsoft.com/office/drawing/2014/main" val="2780048033"/>
                  </a:ext>
                </a:extLst>
              </a:tr>
              <a:tr h="221088">
                <a:tc>
                  <a:txBody>
                    <a:bodyPr/>
                    <a:lstStyle/>
                    <a:p>
                      <a:r>
                        <a:rPr lang="en-AU" sz="900">
                          <a:solidFill>
                            <a:schemeClr val="tx1">
                              <a:lumMod val="65000"/>
                              <a:lumOff val="35000"/>
                            </a:schemeClr>
                          </a:solidFill>
                        </a:rPr>
                        <a:t>April - May</a:t>
                      </a:r>
                      <a:endParaRPr lang="en-US" sz="900">
                        <a:solidFill>
                          <a:schemeClr val="tx1">
                            <a:lumMod val="65000"/>
                            <a:lumOff val="35000"/>
                          </a:schemeClr>
                        </a:solidFill>
                      </a:endParaRPr>
                    </a:p>
                  </a:txBody>
                  <a:tcPr>
                    <a:solidFill>
                      <a:schemeClr val="accent1">
                        <a:lumMod val="40000"/>
                        <a:lumOff val="60000"/>
                      </a:schemeClr>
                    </a:solidFill>
                  </a:tcPr>
                </a:tc>
                <a:tc>
                  <a:txBody>
                    <a:bodyPr/>
                    <a:lstStyle/>
                    <a:p>
                      <a:r>
                        <a:rPr lang="en-AU" sz="900">
                          <a:solidFill>
                            <a:schemeClr val="tx1">
                              <a:lumMod val="65000"/>
                              <a:lumOff val="35000"/>
                            </a:schemeClr>
                          </a:solidFill>
                        </a:rPr>
                        <a:t>To be determined </a:t>
                      </a:r>
                      <a:endParaRPr lang="en-US" sz="900">
                        <a:solidFill>
                          <a:schemeClr val="tx1">
                            <a:lumMod val="65000"/>
                            <a:lumOff val="35000"/>
                          </a:schemeClr>
                        </a:solidFill>
                      </a:endParaRPr>
                    </a:p>
                  </a:txBody>
                  <a:tcPr>
                    <a:solidFill>
                      <a:schemeClr val="accent1">
                        <a:lumMod val="40000"/>
                        <a:lumOff val="60000"/>
                      </a:schemeClr>
                    </a:solidFill>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AU" sz="900">
                          <a:solidFill>
                            <a:schemeClr val="tx1">
                              <a:lumMod val="65000"/>
                              <a:lumOff val="35000"/>
                            </a:schemeClr>
                          </a:solidFill>
                        </a:rPr>
                        <a:t>Broader Community, Neighbours, Community Organisations, Council </a:t>
                      </a:r>
                      <a:endParaRPr lang="en-US" sz="900">
                        <a:solidFill>
                          <a:schemeClr val="tx1">
                            <a:lumMod val="65000"/>
                            <a:lumOff val="35000"/>
                          </a:schemeClr>
                        </a:solidFill>
                      </a:endParaRPr>
                    </a:p>
                    <a:p>
                      <a:endParaRPr lang="en-US" sz="900">
                        <a:solidFill>
                          <a:schemeClr val="tx1">
                            <a:lumMod val="65000"/>
                            <a:lumOff val="35000"/>
                          </a:schemeClr>
                        </a:solidFill>
                      </a:endParaRPr>
                    </a:p>
                  </a:txBody>
                  <a:tcPr>
                    <a:solidFill>
                      <a:schemeClr val="accent1">
                        <a:lumMod val="40000"/>
                        <a:lumOff val="60000"/>
                      </a:schemeClr>
                    </a:solidFill>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AU" sz="900">
                          <a:solidFill>
                            <a:schemeClr val="tx1">
                              <a:lumMod val="65000"/>
                              <a:lumOff val="35000"/>
                            </a:schemeClr>
                          </a:solidFill>
                        </a:rPr>
                        <a:t>Communicate project changes and feedback received – provide ongoing updates post-submission</a:t>
                      </a:r>
                      <a:endParaRPr lang="en-US" sz="900">
                        <a:solidFill>
                          <a:schemeClr val="tx1">
                            <a:lumMod val="65000"/>
                            <a:lumOff val="35000"/>
                          </a:schemeClr>
                        </a:solidFill>
                      </a:endParaRPr>
                    </a:p>
                    <a:p>
                      <a:endParaRPr lang="en-US" sz="900">
                        <a:solidFill>
                          <a:schemeClr val="tx1">
                            <a:lumMod val="65000"/>
                            <a:lumOff val="35000"/>
                          </a:schemeClr>
                        </a:solidFill>
                      </a:endParaRPr>
                    </a:p>
                  </a:txBody>
                  <a:tcPr>
                    <a:solidFill>
                      <a:schemeClr val="accent1">
                        <a:lumMod val="40000"/>
                        <a:lumOff val="60000"/>
                      </a:schemeClr>
                    </a:solidFill>
                  </a:tcPr>
                </a:tc>
                <a:extLst>
                  <a:ext uri="{0D108BD9-81ED-4DB2-BD59-A6C34878D82A}">
                    <a16:rowId xmlns:a16="http://schemas.microsoft.com/office/drawing/2014/main" val="3268704105"/>
                  </a:ext>
                </a:extLst>
              </a:tr>
              <a:tr h="331731">
                <a:tc>
                  <a:txBody>
                    <a:bodyPr/>
                    <a:lstStyle/>
                    <a:p>
                      <a:r>
                        <a:rPr lang="en-AU" sz="900">
                          <a:solidFill>
                            <a:schemeClr val="tx1">
                              <a:lumMod val="65000"/>
                              <a:lumOff val="35000"/>
                            </a:schemeClr>
                          </a:solidFill>
                        </a:rPr>
                        <a:t>June - July</a:t>
                      </a:r>
                      <a:endParaRPr lang="en-US" sz="900">
                        <a:solidFill>
                          <a:schemeClr val="tx1">
                            <a:lumMod val="65000"/>
                            <a:lumOff val="35000"/>
                          </a:schemeClr>
                        </a:solidFill>
                      </a:endParaRPr>
                    </a:p>
                  </a:txBody>
                  <a:tcPr>
                    <a:solidFill>
                      <a:schemeClr val="accent2"/>
                    </a:solidFill>
                  </a:tcPr>
                </a:tc>
                <a:tc>
                  <a:txBody>
                    <a:bodyPr/>
                    <a:lstStyle/>
                    <a:p>
                      <a:r>
                        <a:rPr lang="en-AU" sz="900">
                          <a:solidFill>
                            <a:schemeClr val="tx1">
                              <a:lumMod val="65000"/>
                              <a:lumOff val="35000"/>
                            </a:schemeClr>
                          </a:solidFill>
                        </a:rPr>
                        <a:t>To be determined </a:t>
                      </a:r>
                      <a:endParaRPr lang="en-US" sz="900">
                        <a:solidFill>
                          <a:schemeClr val="tx1">
                            <a:lumMod val="65000"/>
                            <a:lumOff val="35000"/>
                          </a:schemeClr>
                        </a:solidFill>
                      </a:endParaRPr>
                    </a:p>
                  </a:txBody>
                  <a:tcPr>
                    <a:solidFill>
                      <a:schemeClr val="accent2"/>
                    </a:solidFill>
                  </a:tcPr>
                </a:tc>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AU" sz="900">
                          <a:solidFill>
                            <a:schemeClr val="tx1">
                              <a:lumMod val="65000"/>
                              <a:lumOff val="35000"/>
                            </a:schemeClr>
                          </a:solidFill>
                        </a:rPr>
                        <a:t>Broader Community, Neighbours, Community Organisations, Council </a:t>
                      </a:r>
                      <a:endParaRPr lang="en-US" sz="900">
                        <a:solidFill>
                          <a:schemeClr val="tx1">
                            <a:lumMod val="65000"/>
                            <a:lumOff val="35000"/>
                          </a:schemeClr>
                        </a:solidFill>
                      </a:endParaRPr>
                    </a:p>
                    <a:p>
                      <a:endParaRPr lang="en-US" sz="900">
                        <a:solidFill>
                          <a:schemeClr val="tx1">
                            <a:lumMod val="65000"/>
                            <a:lumOff val="35000"/>
                          </a:schemeClr>
                        </a:solidFill>
                      </a:endParaRPr>
                    </a:p>
                  </a:txBody>
                  <a:tcPr>
                    <a:solidFill>
                      <a:schemeClr val="accent2"/>
                    </a:solidFill>
                  </a:tcPr>
                </a:tc>
                <a:tc>
                  <a:txBody>
                    <a:bodyPr/>
                    <a:lstStyle/>
                    <a:p>
                      <a:r>
                        <a:rPr lang="en-AU" sz="900">
                          <a:solidFill>
                            <a:schemeClr val="tx1">
                              <a:lumMod val="65000"/>
                              <a:lumOff val="35000"/>
                            </a:schemeClr>
                          </a:solidFill>
                        </a:rPr>
                        <a:t>Provide ongoing updates post-submission </a:t>
                      </a:r>
                      <a:endParaRPr lang="en-US" sz="900">
                        <a:solidFill>
                          <a:schemeClr val="tx1">
                            <a:lumMod val="65000"/>
                            <a:lumOff val="35000"/>
                          </a:schemeClr>
                        </a:solidFill>
                      </a:endParaRPr>
                    </a:p>
                  </a:txBody>
                  <a:tcPr>
                    <a:solidFill>
                      <a:schemeClr val="accent2"/>
                    </a:solidFill>
                  </a:tcPr>
                </a:tc>
                <a:extLst>
                  <a:ext uri="{0D108BD9-81ED-4DB2-BD59-A6C34878D82A}">
                    <a16:rowId xmlns:a16="http://schemas.microsoft.com/office/drawing/2014/main" val="2344888553"/>
                  </a:ext>
                </a:extLst>
              </a:tr>
            </a:tbl>
          </a:graphicData>
        </a:graphic>
      </p:graphicFrame>
    </p:spTree>
    <p:extLst>
      <p:ext uri="{BB962C8B-B14F-4D97-AF65-F5344CB8AC3E}">
        <p14:creationId xmlns:p14="http://schemas.microsoft.com/office/powerpoint/2010/main" val="61344596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7E79-3348-4118-832F-B982BAEF5C7B}"/>
              </a:ext>
            </a:extLst>
          </p:cNvPr>
          <p:cNvSpPr>
            <a:spLocks noGrp="1"/>
          </p:cNvSpPr>
          <p:nvPr>
            <p:ph type="title"/>
          </p:nvPr>
        </p:nvSpPr>
        <p:spPr/>
        <p:txBody>
          <a:bodyPr/>
          <a:lstStyle/>
          <a:p>
            <a:r>
              <a:rPr lang="en-US"/>
              <a:t>What We Have Heard So Far  </a:t>
            </a:r>
            <a:endParaRPr lang="en-AU"/>
          </a:p>
        </p:txBody>
      </p:sp>
      <p:sp>
        <p:nvSpPr>
          <p:cNvPr id="3" name="Slide Number Placeholder 2">
            <a:extLst>
              <a:ext uri="{FF2B5EF4-FFF2-40B4-BE49-F238E27FC236}">
                <a16:creationId xmlns:a16="http://schemas.microsoft.com/office/drawing/2014/main" id="{956A2A11-3ED9-498B-BFD3-A238793F3A19}"/>
              </a:ext>
            </a:extLst>
          </p:cNvPr>
          <p:cNvSpPr>
            <a:spLocks noGrp="1"/>
          </p:cNvSpPr>
          <p:nvPr>
            <p:ph type="sldNum" sz="quarter" idx="10"/>
          </p:nvPr>
        </p:nvSpPr>
        <p:spPr/>
        <p:txBody>
          <a:bodyPr/>
          <a:lstStyle/>
          <a:p>
            <a:pPr>
              <a:defRPr/>
            </a:pPr>
            <a:fld id="{D781A3D0-94F4-433B-807F-7B6F6CFF0DB7}" type="slidenum">
              <a:rPr lang="en-US" altLang="en-US" smtClean="0"/>
              <a:pPr>
                <a:defRPr/>
              </a:pPr>
              <a:t>15</a:t>
            </a:fld>
            <a:endParaRPr lang="en-US" altLang="en-US"/>
          </a:p>
        </p:txBody>
      </p:sp>
      <p:sp>
        <p:nvSpPr>
          <p:cNvPr id="6" name="TextBox 5">
            <a:extLst>
              <a:ext uri="{FF2B5EF4-FFF2-40B4-BE49-F238E27FC236}">
                <a16:creationId xmlns:a16="http://schemas.microsoft.com/office/drawing/2014/main" id="{2F687075-538C-4FD9-AA5B-01BC998B17C7}"/>
              </a:ext>
            </a:extLst>
          </p:cNvPr>
          <p:cNvSpPr txBox="1"/>
          <p:nvPr/>
        </p:nvSpPr>
        <p:spPr>
          <a:xfrm>
            <a:off x="3048802" y="3251553"/>
            <a:ext cx="6097604" cy="369332"/>
          </a:xfrm>
          <a:prstGeom prst="rect">
            <a:avLst/>
          </a:prstGeom>
          <a:noFill/>
        </p:spPr>
        <p:txBody>
          <a:bodyPr wrap="square">
            <a:spAutoFit/>
          </a:bodyPr>
          <a:lstStyle/>
          <a:p>
            <a:r>
              <a:rPr lang="en-AU" b="0" i="0">
                <a:solidFill>
                  <a:srgbClr val="000000"/>
                </a:solidFill>
                <a:effectLst/>
                <a:latin typeface="Times New Roman" panose="02020603050405020304" pitchFamily="18" charset="0"/>
              </a:rPr>
              <a:t>   </a:t>
            </a:r>
            <a:endParaRPr lang="en-AU"/>
          </a:p>
        </p:txBody>
      </p:sp>
      <p:sp>
        <p:nvSpPr>
          <p:cNvPr id="10" name="TextBox 9">
            <a:extLst>
              <a:ext uri="{FF2B5EF4-FFF2-40B4-BE49-F238E27FC236}">
                <a16:creationId xmlns:a16="http://schemas.microsoft.com/office/drawing/2014/main" id="{066F054D-8750-4FB3-83C8-987C92BD5F11}"/>
              </a:ext>
            </a:extLst>
          </p:cNvPr>
          <p:cNvSpPr txBox="1"/>
          <p:nvPr/>
        </p:nvSpPr>
        <p:spPr>
          <a:xfrm>
            <a:off x="3048802" y="3251553"/>
            <a:ext cx="6097604" cy="369332"/>
          </a:xfrm>
          <a:prstGeom prst="rect">
            <a:avLst/>
          </a:prstGeom>
          <a:noFill/>
        </p:spPr>
        <p:txBody>
          <a:bodyPr wrap="square">
            <a:spAutoFit/>
          </a:bodyPr>
          <a:lstStyle/>
          <a:p>
            <a:r>
              <a:rPr lang="en-AU" b="0" i="0">
                <a:solidFill>
                  <a:srgbClr val="000000"/>
                </a:solidFill>
                <a:effectLst/>
                <a:latin typeface="Times New Roman" panose="02020603050405020304" pitchFamily="18" charset="0"/>
              </a:rPr>
              <a:t> </a:t>
            </a:r>
            <a:endParaRPr lang="en-AU"/>
          </a:p>
        </p:txBody>
      </p:sp>
      <p:graphicFrame>
        <p:nvGraphicFramePr>
          <p:cNvPr id="11" name="Content Placeholder 3">
            <a:extLst>
              <a:ext uri="{FF2B5EF4-FFF2-40B4-BE49-F238E27FC236}">
                <a16:creationId xmlns:a16="http://schemas.microsoft.com/office/drawing/2014/main" id="{CAA86665-675B-4C87-80C3-945B642E4AC0}"/>
              </a:ext>
            </a:extLst>
          </p:cNvPr>
          <p:cNvGraphicFramePr>
            <a:graphicFrameLocks/>
          </p:cNvGraphicFramePr>
          <p:nvPr>
            <p:extLst>
              <p:ext uri="{D42A27DB-BD31-4B8C-83A1-F6EECF244321}">
                <p14:modId xmlns:p14="http://schemas.microsoft.com/office/powerpoint/2010/main" val="1007296993"/>
              </p:ext>
            </p:extLst>
          </p:nvPr>
        </p:nvGraphicFramePr>
        <p:xfrm>
          <a:off x="-67982" y="705948"/>
          <a:ext cx="6096000" cy="59214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1EDECB82-25A2-4E3C-8EE8-1ED09F90F82A}"/>
              </a:ext>
            </a:extLst>
          </p:cNvPr>
          <p:cNvGraphicFramePr>
            <a:graphicFrameLocks/>
          </p:cNvGraphicFramePr>
          <p:nvPr>
            <p:extLst>
              <p:ext uri="{D42A27DB-BD31-4B8C-83A1-F6EECF244321}">
                <p14:modId xmlns:p14="http://schemas.microsoft.com/office/powerpoint/2010/main" val="1548979583"/>
              </p:ext>
            </p:extLst>
          </p:nvPr>
        </p:nvGraphicFramePr>
        <p:xfrm>
          <a:off x="5994400" y="750771"/>
          <a:ext cx="6096000" cy="59214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1231773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F048E-466B-4DDF-BC50-3D6C45267965}"/>
              </a:ext>
            </a:extLst>
          </p:cNvPr>
          <p:cNvSpPr>
            <a:spLocks noGrp="1"/>
          </p:cNvSpPr>
          <p:nvPr>
            <p:ph type="title"/>
          </p:nvPr>
        </p:nvSpPr>
        <p:spPr/>
        <p:txBody>
          <a:bodyPr/>
          <a:lstStyle/>
          <a:p>
            <a:r>
              <a:rPr lang="en-AU" sz="2800">
                <a:effectLst/>
                <a:latin typeface="+mj-lt"/>
                <a:ea typeface="Times New Roman" panose="02020603050405020304" pitchFamily="18" charset="0"/>
                <a:cs typeface="Times New Roman" panose="02020603050405020304" pitchFamily="18" charset="0"/>
              </a:rPr>
              <a:t>Planned Community Information Sessions - 2022</a:t>
            </a:r>
            <a:endParaRPr lang="en-AU" sz="2800"/>
          </a:p>
        </p:txBody>
      </p:sp>
      <p:sp>
        <p:nvSpPr>
          <p:cNvPr id="3" name="Slide Number Placeholder 2">
            <a:extLst>
              <a:ext uri="{FF2B5EF4-FFF2-40B4-BE49-F238E27FC236}">
                <a16:creationId xmlns:a16="http://schemas.microsoft.com/office/drawing/2014/main" id="{1BE2098D-D8CD-4A0D-B358-7758915F2BDB}"/>
              </a:ext>
            </a:extLst>
          </p:cNvPr>
          <p:cNvSpPr>
            <a:spLocks noGrp="1"/>
          </p:cNvSpPr>
          <p:nvPr>
            <p:ph type="sldNum" sz="quarter" idx="10"/>
          </p:nvPr>
        </p:nvSpPr>
        <p:spPr/>
        <p:txBody>
          <a:bodyPr/>
          <a:lstStyle/>
          <a:p>
            <a:pPr>
              <a:defRPr/>
            </a:pPr>
            <a:fld id="{D781A3D0-94F4-433B-807F-7B6F6CFF0DB7}" type="slidenum">
              <a:rPr lang="en-US" altLang="en-US" smtClean="0"/>
              <a:pPr>
                <a:defRPr/>
              </a:pPr>
              <a:t>16</a:t>
            </a:fld>
            <a:endParaRPr lang="en-US" altLang="en-US"/>
          </a:p>
        </p:txBody>
      </p:sp>
      <p:sp>
        <p:nvSpPr>
          <p:cNvPr id="4" name="Text Placeholder 3">
            <a:extLst>
              <a:ext uri="{FF2B5EF4-FFF2-40B4-BE49-F238E27FC236}">
                <a16:creationId xmlns:a16="http://schemas.microsoft.com/office/drawing/2014/main" id="{4207E2A8-EBAF-4436-9D99-E10973E1C149}"/>
              </a:ext>
            </a:extLst>
          </p:cNvPr>
          <p:cNvSpPr>
            <a:spLocks noGrp="1"/>
          </p:cNvSpPr>
          <p:nvPr>
            <p:ph type="body" sz="quarter" idx="11"/>
          </p:nvPr>
        </p:nvSpPr>
        <p:spPr>
          <a:xfrm>
            <a:off x="211177" y="1295107"/>
            <a:ext cx="6196559" cy="5879725"/>
          </a:xfrm>
        </p:spPr>
        <p:txBody>
          <a:bodyPr lIns="91440" tIns="45720" rIns="91440" bIns="45720" anchor="t"/>
          <a:lstStyle/>
          <a:p>
            <a:pPr marL="285750" indent="-285750">
              <a:buFont typeface="Arial" panose="020B0604020202020204" pitchFamily="34" charset="0"/>
              <a:buChar char="•"/>
            </a:pPr>
            <a:r>
              <a:rPr lang="en-AU" sz="2400" b="1">
                <a:solidFill>
                  <a:schemeClr val="bg2"/>
                </a:solidFill>
                <a:latin typeface="Trebuchet MS"/>
              </a:rPr>
              <a:t>In-Person </a:t>
            </a:r>
            <a:endParaRPr lang="en-AU" sz="2400">
              <a:solidFill>
                <a:schemeClr val="bg2"/>
              </a:solidFill>
              <a:latin typeface="Trebuchet MS"/>
            </a:endParaRPr>
          </a:p>
          <a:p>
            <a:endParaRPr lang="en-AU" sz="1600"/>
          </a:p>
          <a:p>
            <a:r>
              <a:rPr lang="en-AU" sz="2000" u="sng"/>
              <a:t>Dunedoo Show – Saturday February 12</a:t>
            </a:r>
            <a:r>
              <a:rPr lang="en-AU" sz="2000" u="sng" baseline="30000"/>
              <a:t>th</a:t>
            </a:r>
            <a:r>
              <a:rPr lang="en-AU" sz="2000" u="sng"/>
              <a:t> 9am – 5pm </a:t>
            </a:r>
          </a:p>
          <a:p>
            <a:endParaRPr lang="en-AU" sz="2000"/>
          </a:p>
          <a:p>
            <a:r>
              <a:rPr lang="en-AU" sz="2000" u="sng"/>
              <a:t>Gulgong Show – Saturday February 19</a:t>
            </a:r>
            <a:r>
              <a:rPr lang="en-AU" sz="2000" u="sng" baseline="30000"/>
              <a:t>th</a:t>
            </a:r>
            <a:r>
              <a:rPr lang="en-AU" sz="2000" u="sng"/>
              <a:t>, 9am – 5pm </a:t>
            </a:r>
          </a:p>
          <a:p>
            <a:endParaRPr lang="en-AU"/>
          </a:p>
          <a:p>
            <a:pPr marL="285750" indent="-285750">
              <a:buFont typeface="Arial" panose="020B0604020202020204" pitchFamily="34" charset="0"/>
              <a:buChar char="•"/>
            </a:pPr>
            <a:r>
              <a:rPr lang="en-AU" sz="2400" b="1">
                <a:solidFill>
                  <a:schemeClr val="bg2"/>
                </a:solidFill>
                <a:latin typeface="Trebuchet MS"/>
              </a:rPr>
              <a:t>Online </a:t>
            </a:r>
            <a:endParaRPr lang="en-AU" sz="2400">
              <a:solidFill>
                <a:schemeClr val="bg2"/>
              </a:solidFill>
              <a:latin typeface="Trebuchet MS"/>
            </a:endParaRPr>
          </a:p>
          <a:p>
            <a:endParaRPr lang="en-AU"/>
          </a:p>
          <a:p>
            <a:r>
              <a:rPr lang="en-AU" sz="2000"/>
              <a:t>Zoom information session planned for 23 February </a:t>
            </a:r>
            <a:endParaRPr lang="en-AU" sz="2000">
              <a:highlight>
                <a:srgbClr val="FFFF00"/>
              </a:highlight>
            </a:endParaRPr>
          </a:p>
        </p:txBody>
      </p:sp>
      <p:sp>
        <p:nvSpPr>
          <p:cNvPr id="6" name="TextBox 5">
            <a:extLst>
              <a:ext uri="{FF2B5EF4-FFF2-40B4-BE49-F238E27FC236}">
                <a16:creationId xmlns:a16="http://schemas.microsoft.com/office/drawing/2014/main" id="{6A517581-3669-4721-B256-AB25EA902D69}"/>
              </a:ext>
            </a:extLst>
          </p:cNvPr>
          <p:cNvSpPr txBox="1"/>
          <p:nvPr/>
        </p:nvSpPr>
        <p:spPr>
          <a:xfrm>
            <a:off x="7145415" y="1295107"/>
            <a:ext cx="4270159" cy="3877985"/>
          </a:xfrm>
          <a:prstGeom prst="rect">
            <a:avLst/>
          </a:prstGeom>
          <a:solidFill>
            <a:schemeClr val="bg2">
              <a:lumMod val="20000"/>
              <a:lumOff val="80000"/>
            </a:schemeClr>
          </a:solidFill>
          <a:ln w="25400">
            <a:solidFill>
              <a:srgbClr val="F37421"/>
            </a:solidFill>
          </a:ln>
        </p:spPr>
        <p:txBody>
          <a:bodyPr wrap="square" rtlCol="0">
            <a:spAutoFit/>
          </a:bodyPr>
          <a:lstStyle/>
          <a:p>
            <a:r>
              <a:rPr lang="en-AU" sz="2400" b="1">
                <a:solidFill>
                  <a:srgbClr val="F37421"/>
                </a:solidFill>
                <a:latin typeface="+mj-lt"/>
              </a:rPr>
              <a:t>Purpose: </a:t>
            </a:r>
          </a:p>
          <a:p>
            <a:endParaRPr lang="en-AU" sz="2400">
              <a:solidFill>
                <a:schemeClr val="tx1">
                  <a:lumMod val="65000"/>
                  <a:lumOff val="35000"/>
                </a:schemeClr>
              </a:solidFill>
            </a:endParaRPr>
          </a:p>
          <a:p>
            <a:pPr marL="285750" indent="-285750">
              <a:buFont typeface="Arial" panose="020B0604020202020204" pitchFamily="34" charset="0"/>
              <a:buChar char="•"/>
            </a:pPr>
            <a:r>
              <a:rPr lang="en-AU">
                <a:solidFill>
                  <a:schemeClr val="tx1">
                    <a:lumMod val="65000"/>
                    <a:lumOff val="35000"/>
                  </a:schemeClr>
                </a:solidFill>
                <a:latin typeface="+mn-lt"/>
              </a:rPr>
              <a:t>provide information on assessment results</a:t>
            </a:r>
          </a:p>
          <a:p>
            <a:endParaRPr lang="en-AU">
              <a:solidFill>
                <a:schemeClr val="tx1">
                  <a:lumMod val="65000"/>
                  <a:lumOff val="35000"/>
                </a:schemeClr>
              </a:solidFill>
              <a:latin typeface="+mn-lt"/>
            </a:endParaRPr>
          </a:p>
          <a:p>
            <a:pPr marL="285750" indent="-285750">
              <a:buFont typeface="Arial" panose="020B0604020202020204" pitchFamily="34" charset="0"/>
              <a:buChar char="•"/>
            </a:pPr>
            <a:r>
              <a:rPr lang="en-AU">
                <a:solidFill>
                  <a:schemeClr val="tx1">
                    <a:lumMod val="65000"/>
                    <a:lumOff val="35000"/>
                  </a:schemeClr>
                </a:solidFill>
                <a:latin typeface="+mn-lt"/>
              </a:rPr>
              <a:t>update on RES responses to community feedback </a:t>
            </a:r>
          </a:p>
          <a:p>
            <a:r>
              <a:rPr lang="en-AU">
                <a:solidFill>
                  <a:schemeClr val="tx1">
                    <a:lumMod val="65000"/>
                    <a:lumOff val="35000"/>
                  </a:schemeClr>
                </a:solidFill>
                <a:latin typeface="+mn-lt"/>
              </a:rPr>
              <a:t> </a:t>
            </a:r>
          </a:p>
          <a:p>
            <a:pPr marL="285750" indent="-285750">
              <a:buFont typeface="Arial" panose="020B0604020202020204" pitchFamily="34" charset="0"/>
              <a:buChar char="•"/>
            </a:pPr>
            <a:r>
              <a:rPr lang="en-AU">
                <a:solidFill>
                  <a:schemeClr val="tx1">
                    <a:lumMod val="65000"/>
                    <a:lumOff val="35000"/>
                  </a:schemeClr>
                </a:solidFill>
                <a:latin typeface="+mn-lt"/>
              </a:rPr>
              <a:t>obtain feedback on progressed project design </a:t>
            </a:r>
          </a:p>
          <a:p>
            <a:endParaRPr lang="en-AU">
              <a:solidFill>
                <a:schemeClr val="tx1">
                  <a:lumMod val="65000"/>
                  <a:lumOff val="35000"/>
                </a:schemeClr>
              </a:solidFill>
              <a:latin typeface="+mn-lt"/>
            </a:endParaRPr>
          </a:p>
          <a:p>
            <a:pPr marL="285750" indent="-285750">
              <a:buFont typeface="Arial" panose="020B0604020202020204" pitchFamily="34" charset="0"/>
              <a:buChar char="•"/>
            </a:pPr>
            <a:r>
              <a:rPr lang="en-US">
                <a:solidFill>
                  <a:schemeClr val="tx1">
                    <a:lumMod val="65000"/>
                    <a:lumOff val="35000"/>
                  </a:schemeClr>
                </a:solidFill>
                <a:latin typeface="+mn-lt"/>
              </a:rPr>
              <a:t>receive and register interest from local suppliers </a:t>
            </a:r>
          </a:p>
        </p:txBody>
      </p:sp>
    </p:spTree>
    <p:extLst>
      <p:ext uri="{BB962C8B-B14F-4D97-AF65-F5344CB8AC3E}">
        <p14:creationId xmlns:p14="http://schemas.microsoft.com/office/powerpoint/2010/main" val="359154288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4A271B4-1021-4D8E-9301-0A8ED7F3EEA3}"/>
              </a:ext>
            </a:extLst>
          </p:cNvPr>
          <p:cNvCxnSpPr/>
          <p:nvPr/>
        </p:nvCxnSpPr>
        <p:spPr>
          <a:xfrm>
            <a:off x="599022" y="6172200"/>
            <a:ext cx="1099396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23">
            <a:extLst>
              <a:ext uri="{FF2B5EF4-FFF2-40B4-BE49-F238E27FC236}">
                <a16:creationId xmlns:a16="http://schemas.microsoft.com/office/drawing/2014/main" id="{ED60C5E2-A8A4-401A-8D32-DA1DE0CE32EB}"/>
              </a:ext>
            </a:extLst>
          </p:cNvPr>
          <p:cNvSpPr txBox="1">
            <a:spLocks noChangeArrowheads="1"/>
          </p:cNvSpPr>
          <p:nvPr/>
        </p:nvSpPr>
        <p:spPr bwMode="auto">
          <a:xfrm>
            <a:off x="1049868" y="1307874"/>
            <a:ext cx="8984272" cy="332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100">
                <a:solidFill>
                  <a:srgbClr val="FFFFFF"/>
                </a:solidFill>
                <a:latin typeface="+mn-lt"/>
              </a:rPr>
              <a:t>Project Contacts</a:t>
            </a:r>
          </a:p>
          <a:p>
            <a:pPr>
              <a:defRPr/>
            </a:pPr>
            <a:endParaRPr lang="en-US" altLang="en-US" sz="2133">
              <a:solidFill>
                <a:srgbClr val="FFFFFF"/>
              </a:solidFill>
              <a:latin typeface="+mn-lt"/>
            </a:endParaRPr>
          </a:p>
          <a:p>
            <a:pPr>
              <a:defRPr/>
            </a:pPr>
            <a:r>
              <a:rPr lang="en-US" altLang="en-US" sz="2100">
                <a:solidFill>
                  <a:srgbClr val="FFFFFF"/>
                </a:solidFill>
                <a:latin typeface="+mn-lt"/>
              </a:rPr>
              <a:t>Darren Chesterfield, Community Engagement Manager</a:t>
            </a:r>
          </a:p>
          <a:p>
            <a:pPr>
              <a:defRPr/>
            </a:pPr>
            <a:r>
              <a:rPr lang="en-GB" sz="2100">
                <a:solidFill>
                  <a:schemeClr val="bg1"/>
                </a:solidFill>
                <a:latin typeface="+mn-lt"/>
              </a:rPr>
              <a:t>1800 118 737</a:t>
            </a:r>
          </a:p>
          <a:p>
            <a:pPr>
              <a:defRPr/>
            </a:pPr>
            <a:r>
              <a:rPr lang="en-US" altLang="en-US" sz="2100">
                <a:solidFill>
                  <a:schemeClr val="bg1"/>
                </a:solidFill>
                <a:latin typeface="+mn-lt"/>
              </a:rPr>
              <a:t>info@tallawang-renewableenergy.com</a:t>
            </a:r>
          </a:p>
          <a:p>
            <a:pPr>
              <a:defRPr/>
            </a:pPr>
            <a:r>
              <a:rPr lang="en-US" altLang="en-US" sz="2100">
                <a:solidFill>
                  <a:schemeClr val="bg1"/>
                </a:solidFill>
                <a:latin typeface="+mn-lt"/>
                <a:hlinkClick r:id="rId3"/>
              </a:rPr>
              <a:t>info@barneysreef-renewableenergy.com</a:t>
            </a:r>
            <a:endParaRPr lang="en-US" altLang="en-US" sz="2100">
              <a:solidFill>
                <a:schemeClr val="bg1"/>
              </a:solidFill>
              <a:latin typeface="+mn-lt"/>
            </a:endParaRPr>
          </a:p>
          <a:p>
            <a:pPr>
              <a:defRPr/>
            </a:pPr>
            <a:r>
              <a:rPr lang="en-US" altLang="en-US" sz="2100">
                <a:solidFill>
                  <a:srgbClr val="FFFFFF"/>
                </a:solidFill>
                <a:latin typeface="+mn-lt"/>
              </a:rPr>
              <a:t>Eleanor Cairns, Development Project Manager</a:t>
            </a:r>
            <a:endParaRPr lang="en-US" altLang="en-US" sz="2100">
              <a:solidFill>
                <a:schemeClr val="bg1"/>
              </a:solidFill>
              <a:latin typeface="+mn-lt"/>
            </a:endParaRPr>
          </a:p>
          <a:p>
            <a:pPr>
              <a:defRPr/>
            </a:pPr>
            <a:r>
              <a:rPr lang="en-GB" sz="2100">
                <a:solidFill>
                  <a:schemeClr val="bg1"/>
                </a:solidFill>
                <a:latin typeface="+mn-lt"/>
              </a:rPr>
              <a:t>0434 368 215</a:t>
            </a:r>
          </a:p>
          <a:p>
            <a:pPr>
              <a:defRPr/>
            </a:pPr>
            <a:r>
              <a:rPr lang="en-US" altLang="en-US" sz="2100">
                <a:solidFill>
                  <a:schemeClr val="bg1"/>
                </a:solidFill>
                <a:latin typeface="+mn-lt"/>
              </a:rPr>
              <a:t>eleanor.cairns@res-group.com </a:t>
            </a:r>
          </a:p>
          <a:p>
            <a:pPr>
              <a:defRPr/>
            </a:pPr>
            <a:endParaRPr lang="en-US" altLang="en-US" sz="2100">
              <a:solidFill>
                <a:schemeClr val="bg1"/>
              </a:solidFill>
              <a:latin typeface="+mn-lt"/>
            </a:endParaRPr>
          </a:p>
        </p:txBody>
      </p:sp>
      <p:sp>
        <p:nvSpPr>
          <p:cNvPr id="13" name="Text Placeholder 3">
            <a:extLst>
              <a:ext uri="{FF2B5EF4-FFF2-40B4-BE49-F238E27FC236}">
                <a16:creationId xmlns:a16="http://schemas.microsoft.com/office/drawing/2014/main" id="{8B3B1C17-B871-4E56-AA62-76F19415C5F6}"/>
              </a:ext>
            </a:extLst>
          </p:cNvPr>
          <p:cNvSpPr txBox="1">
            <a:spLocks/>
          </p:cNvSpPr>
          <p:nvPr/>
        </p:nvSpPr>
        <p:spPr>
          <a:xfrm>
            <a:off x="1049868" y="304799"/>
            <a:ext cx="3556000" cy="762000"/>
          </a:xfrm>
        </p:spPr>
        <p:txBody>
          <a:bodyPr/>
          <a:lstStyle>
            <a:lvl1pPr marL="257175" indent="-257175"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1219080">
              <a:buNone/>
            </a:pPr>
            <a:r>
              <a:rPr lang="en-US" altLang="en-US" sz="4800" b="1">
                <a:solidFill>
                  <a:schemeClr val="bg1"/>
                </a:solidFill>
              </a:rPr>
              <a:t>Thank you!</a:t>
            </a:r>
          </a:p>
        </p:txBody>
      </p:sp>
    </p:spTree>
    <p:extLst>
      <p:ext uri="{BB962C8B-B14F-4D97-AF65-F5344CB8AC3E}">
        <p14:creationId xmlns:p14="http://schemas.microsoft.com/office/powerpoint/2010/main" val="316208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87F9-E1F3-4606-901A-324DFEEE43E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E66D6B60-306B-4578-B60E-18413BC78491}"/>
              </a:ext>
            </a:extLst>
          </p:cNvPr>
          <p:cNvSpPr>
            <a:spLocks noGrp="1"/>
          </p:cNvSpPr>
          <p:nvPr>
            <p:ph type="sldNum" sz="quarter" idx="10"/>
          </p:nvPr>
        </p:nvSpPr>
        <p:spPr/>
        <p:txBody>
          <a:bodyPr/>
          <a:lstStyle/>
          <a:p>
            <a:pPr>
              <a:defRPr/>
            </a:pPr>
            <a:fld id="{D781A3D0-94F4-433B-807F-7B6F6CFF0DB7}" type="slidenum">
              <a:rPr lang="en-US" altLang="en-US" smtClean="0"/>
              <a:pPr>
                <a:defRPr/>
              </a:pPr>
              <a:t>1</a:t>
            </a:fld>
            <a:endParaRPr lang="en-US" altLang="en-US"/>
          </a:p>
        </p:txBody>
      </p:sp>
      <p:sp>
        <p:nvSpPr>
          <p:cNvPr id="4" name="Text Placeholder 3">
            <a:extLst>
              <a:ext uri="{FF2B5EF4-FFF2-40B4-BE49-F238E27FC236}">
                <a16:creationId xmlns:a16="http://schemas.microsoft.com/office/drawing/2014/main" id="{8233A3E4-F302-4A94-991E-AF84D3A28764}"/>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5ECC98E0-B36B-4A59-862B-A39B80BA147F}"/>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80973500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B67D6C-0406-48A3-9369-8D73261C8548}"/>
              </a:ext>
            </a:extLst>
          </p:cNvPr>
          <p:cNvSpPr/>
          <p:nvPr/>
        </p:nvSpPr>
        <p:spPr>
          <a:xfrm>
            <a:off x="6170381" y="669369"/>
            <a:ext cx="6096000" cy="369332"/>
          </a:xfrm>
          <a:prstGeom prst="rect">
            <a:avLst/>
          </a:prstGeom>
        </p:spPr>
        <p:txBody>
          <a:bodyPr>
            <a:spAutoFit/>
          </a:bodyPr>
          <a:lstStyle/>
          <a:p>
            <a:pPr marL="285750" lvl="0" indent="-285750">
              <a:buFont typeface="Arial" panose="020B0604020202020204" pitchFamily="34" charset="0"/>
              <a:buChar char="•"/>
            </a:pPr>
            <a:endParaRPr lang="en-AU">
              <a:latin typeface="+mn-lt"/>
            </a:endParaRPr>
          </a:p>
        </p:txBody>
      </p:sp>
      <p:sp>
        <p:nvSpPr>
          <p:cNvPr id="12" name="TextBox 11">
            <a:extLst>
              <a:ext uri="{FF2B5EF4-FFF2-40B4-BE49-F238E27FC236}">
                <a16:creationId xmlns:a16="http://schemas.microsoft.com/office/drawing/2014/main" id="{A2418F8E-D610-44D2-80A1-1BDC323A0724}"/>
              </a:ext>
            </a:extLst>
          </p:cNvPr>
          <p:cNvSpPr txBox="1"/>
          <p:nvPr/>
        </p:nvSpPr>
        <p:spPr>
          <a:xfrm>
            <a:off x="158563" y="1173254"/>
            <a:ext cx="6450788" cy="5865708"/>
          </a:xfrm>
          <a:prstGeom prst="rect">
            <a:avLst/>
          </a:prstGeom>
          <a:noFill/>
        </p:spPr>
        <p:txBody>
          <a:bodyPr wrap="square" lIns="0" tIns="0" rIns="0" bIns="0" rtlCol="0" anchor="t">
            <a:spAutoFit/>
          </a:bodyPr>
          <a:lstStyle/>
          <a:p>
            <a:pPr marL="135255" indent="-135255">
              <a:spcAft>
                <a:spcPts val="675"/>
              </a:spcAft>
              <a:buClr>
                <a:srgbClr val="F47321"/>
              </a:buClr>
              <a:buFont typeface="Wingdings" panose="05000000000000000000" pitchFamily="2" charset="2"/>
              <a:buChar char="ü"/>
              <a:defRPr/>
            </a:pPr>
            <a:r>
              <a:rPr lang="en-AU">
                <a:solidFill>
                  <a:schemeClr val="tx2"/>
                </a:solidFill>
                <a:latin typeface="+mj-lt"/>
              </a:rPr>
              <a:t>Project located with in the Central West Orana REZ - one of several zones in NSW identified for Renewable Energy investment and driven by Government to replace retiring thermal generators</a:t>
            </a:r>
            <a:endParaRPr lang="en-US">
              <a:solidFill>
                <a:schemeClr val="tx2"/>
              </a:solidFill>
            </a:endParaRPr>
          </a:p>
          <a:p>
            <a:pPr marL="135255" indent="-135255">
              <a:spcAft>
                <a:spcPts val="675"/>
              </a:spcAft>
              <a:buClr>
                <a:srgbClr val="F47321"/>
              </a:buClr>
              <a:buFont typeface="Wingdings" panose="05000000000000000000" pitchFamily="2" charset="2"/>
              <a:buChar char="ü"/>
              <a:defRPr/>
            </a:pPr>
            <a:endParaRPr lang="en-AU">
              <a:solidFill>
                <a:schemeClr val="tx2"/>
              </a:solidFill>
              <a:latin typeface="+mj-lt"/>
            </a:endParaRPr>
          </a:p>
          <a:p>
            <a:pPr marL="135255" indent="-135255">
              <a:spcAft>
                <a:spcPts val="675"/>
              </a:spcAft>
              <a:buClr>
                <a:srgbClr val="F47321"/>
              </a:buClr>
              <a:buFont typeface="Wingdings" panose="05000000000000000000" pitchFamily="2" charset="2"/>
              <a:buChar char="ü"/>
              <a:defRPr/>
            </a:pPr>
            <a:r>
              <a:rPr lang="en-AU">
                <a:solidFill>
                  <a:schemeClr val="tx2"/>
                </a:solidFill>
                <a:latin typeface="+mj-lt"/>
              </a:rPr>
              <a:t>New 500KV grid infrastructure proposed connecting into the backbone between Liddell and Wollar </a:t>
            </a:r>
            <a:endParaRPr lang="en-AU">
              <a:solidFill>
                <a:schemeClr val="tx2"/>
              </a:solidFill>
              <a:cs typeface="Arial"/>
            </a:endParaRPr>
          </a:p>
          <a:p>
            <a:pPr marL="135255" indent="-135255">
              <a:spcAft>
                <a:spcPts val="675"/>
              </a:spcAft>
              <a:buClr>
                <a:srgbClr val="F47321"/>
              </a:buClr>
              <a:buFont typeface="Wingdings" panose="05000000000000000000" pitchFamily="2" charset="2"/>
              <a:buChar char="ü"/>
              <a:defRPr/>
            </a:pPr>
            <a:endParaRPr lang="en-AU">
              <a:solidFill>
                <a:schemeClr val="tx2"/>
              </a:solidFill>
              <a:latin typeface="+mj-lt"/>
            </a:endParaRPr>
          </a:p>
          <a:p>
            <a:pPr marL="135255" indent="-135255">
              <a:spcAft>
                <a:spcPts val="675"/>
              </a:spcAft>
              <a:buClr>
                <a:srgbClr val="F47321"/>
              </a:buClr>
              <a:buFont typeface="Wingdings" panose="05000000000000000000" pitchFamily="2" charset="2"/>
              <a:buChar char="ü"/>
              <a:defRPr/>
            </a:pPr>
            <a:r>
              <a:rPr lang="en-AU">
                <a:solidFill>
                  <a:schemeClr val="tx2"/>
                </a:solidFill>
                <a:latin typeface="+mj-lt"/>
              </a:rPr>
              <a:t>Site selected due to good wind and solar resources and compatible</a:t>
            </a:r>
            <a:r>
              <a:rPr lang="en-US">
                <a:solidFill>
                  <a:schemeClr val="tx2"/>
                </a:solidFill>
                <a:latin typeface="+mj-lt"/>
              </a:rPr>
              <a:t> land use zoning </a:t>
            </a:r>
          </a:p>
          <a:p>
            <a:pPr>
              <a:spcAft>
                <a:spcPts val="675"/>
              </a:spcAft>
              <a:buClr>
                <a:srgbClr val="F47321"/>
              </a:buClr>
              <a:defRPr/>
            </a:pPr>
            <a:endParaRPr lang="en-US">
              <a:solidFill>
                <a:schemeClr val="tx2"/>
              </a:solidFill>
              <a:latin typeface="+mj-lt"/>
            </a:endParaRPr>
          </a:p>
          <a:p>
            <a:pPr marL="135255" indent="-135255">
              <a:spcAft>
                <a:spcPts val="675"/>
              </a:spcAft>
              <a:buClr>
                <a:srgbClr val="F47321"/>
              </a:buClr>
              <a:buFont typeface="Wingdings,Sans-Serif" panose="05000000000000000000" pitchFamily="2" charset="2"/>
              <a:buChar char="ü"/>
              <a:defRPr/>
            </a:pPr>
            <a:r>
              <a:rPr lang="en-AU">
                <a:solidFill>
                  <a:schemeClr val="tx2"/>
                </a:solidFill>
                <a:latin typeface="+mj-lt"/>
              </a:rPr>
              <a:t>Good road access, with transport routes selected utilising main access routes</a:t>
            </a:r>
            <a:endParaRPr lang="en-AU">
              <a:solidFill>
                <a:schemeClr val="tx2"/>
              </a:solidFill>
              <a:cs typeface="Arial" panose="020B0604020202020204" pitchFamily="34" charset="0"/>
            </a:endParaRPr>
          </a:p>
          <a:p>
            <a:pPr>
              <a:spcAft>
                <a:spcPts val="675"/>
              </a:spcAft>
              <a:buClr>
                <a:srgbClr val="F47321"/>
              </a:buClr>
              <a:defRPr/>
            </a:pPr>
            <a:endParaRPr lang="en-AU">
              <a:solidFill>
                <a:schemeClr val="tx2"/>
              </a:solidFill>
              <a:cs typeface="Arial" panose="020B0604020202020204" pitchFamily="34" charset="0"/>
            </a:endParaRPr>
          </a:p>
          <a:p>
            <a:pPr marL="135255" indent="-135255">
              <a:spcAft>
                <a:spcPts val="675"/>
              </a:spcAft>
              <a:buClr>
                <a:srgbClr val="F47321"/>
              </a:buClr>
              <a:buFont typeface="Wingdings,Sans-Serif" panose="05000000000000000000" pitchFamily="2" charset="2"/>
              <a:buChar char="ü"/>
              <a:defRPr/>
            </a:pPr>
            <a:r>
              <a:rPr lang="en-AU">
                <a:solidFill>
                  <a:schemeClr val="tx2"/>
                </a:solidFill>
                <a:latin typeface="+mj-lt"/>
              </a:rPr>
              <a:t>Availability of land of a suitable scale for a viable commercial scale wind and solar farm project</a:t>
            </a:r>
          </a:p>
          <a:p>
            <a:pPr marL="135255" indent="-135255">
              <a:spcAft>
                <a:spcPts val="675"/>
              </a:spcAft>
              <a:buClr>
                <a:srgbClr val="F47321"/>
              </a:buClr>
              <a:buFont typeface="Wingdings" panose="05000000000000000000" pitchFamily="2" charset="2"/>
              <a:buChar char="ü"/>
              <a:defRPr/>
            </a:pPr>
            <a:endParaRPr lang="en-AU" sz="1000">
              <a:solidFill>
                <a:srgbClr val="595959"/>
              </a:solidFill>
              <a:cs typeface="Arial" panose="020B0604020202020204" pitchFamily="34" charset="0"/>
            </a:endParaRPr>
          </a:p>
          <a:p>
            <a:pPr marL="135255" indent="-135255">
              <a:spcAft>
                <a:spcPts val="675"/>
              </a:spcAft>
              <a:buClr>
                <a:srgbClr val="F47321"/>
              </a:buClr>
              <a:buFont typeface="Wingdings" panose="05000000000000000000" pitchFamily="2" charset="2"/>
              <a:buChar char="ü"/>
              <a:defRPr/>
            </a:pPr>
            <a:endParaRPr lang="en-AU" sz="1000">
              <a:solidFill>
                <a:srgbClr val="595959"/>
              </a:solidFill>
              <a:cs typeface="Arial" panose="020B0604020202020204" pitchFamily="34" charset="0"/>
            </a:endParaRPr>
          </a:p>
          <a:p>
            <a:pPr>
              <a:spcAft>
                <a:spcPts val="675"/>
              </a:spcAft>
              <a:buClr>
                <a:srgbClr val="F47321"/>
              </a:buClr>
              <a:defRPr/>
            </a:pPr>
            <a:endParaRPr lang="en-AU" sz="900">
              <a:solidFill>
                <a:srgbClr val="6A747C"/>
              </a:solidFill>
              <a:cs typeface="Arial" panose="020B0604020202020204" pitchFamily="34" charset="0"/>
            </a:endParaRPr>
          </a:p>
        </p:txBody>
      </p:sp>
      <p:sp>
        <p:nvSpPr>
          <p:cNvPr id="13" name="Title 1">
            <a:extLst>
              <a:ext uri="{FF2B5EF4-FFF2-40B4-BE49-F238E27FC236}">
                <a16:creationId xmlns:a16="http://schemas.microsoft.com/office/drawing/2014/main" id="{A19A08BE-0827-4742-809B-CF88EDF1EECA}"/>
              </a:ext>
            </a:extLst>
          </p:cNvPr>
          <p:cNvSpPr>
            <a:spLocks noGrp="1"/>
          </p:cNvSpPr>
          <p:nvPr>
            <p:ph type="title"/>
          </p:nvPr>
        </p:nvSpPr>
        <p:spPr>
          <a:xfrm>
            <a:off x="0" y="104194"/>
            <a:ext cx="10899648" cy="362055"/>
          </a:xfrm>
        </p:spPr>
        <p:txBody>
          <a:bodyPr lIns="360000" tIns="45720" rIns="91440" bIns="45720" anchor="t">
            <a:noAutofit/>
          </a:bodyPr>
          <a:lstStyle/>
          <a:p>
            <a:r>
              <a:rPr lang="en-AU"/>
              <a:t>Why Here?</a:t>
            </a:r>
          </a:p>
        </p:txBody>
      </p:sp>
      <p:pic>
        <p:nvPicPr>
          <p:cNvPr id="3" name="Picture 2" descr="Map&#10;&#10;Description automatically generated">
            <a:extLst>
              <a:ext uri="{FF2B5EF4-FFF2-40B4-BE49-F238E27FC236}">
                <a16:creationId xmlns:a16="http://schemas.microsoft.com/office/drawing/2014/main" id="{B2FE4365-CC5C-4C2F-9577-2047E3CEAF7F}"/>
              </a:ext>
            </a:extLst>
          </p:cNvPr>
          <p:cNvPicPr/>
          <p:nvPr/>
        </p:nvPicPr>
        <p:blipFill rotWithShape="1">
          <a:blip r:embed="rId3">
            <a:extLst>
              <a:ext uri="{28A0092B-C50C-407E-A947-70E740481C1C}">
                <a14:useLocalDpi xmlns:a14="http://schemas.microsoft.com/office/drawing/2010/main" val="0"/>
              </a:ext>
            </a:extLst>
          </a:blip>
          <a:srcRect l="1237" t="7426" r="1414" b="1732"/>
          <a:stretch/>
        </p:blipFill>
        <p:spPr bwMode="auto">
          <a:xfrm>
            <a:off x="6665906" y="465848"/>
            <a:ext cx="5367531" cy="3373563"/>
          </a:xfrm>
          <a:prstGeom prst="rect">
            <a:avLst/>
          </a:prstGeom>
          <a:noFill/>
          <a:ln>
            <a:noFill/>
          </a:ln>
          <a:extLst>
            <a:ext uri="{53640926-AAD7-44D8-BBD7-CCE9431645EC}">
              <a14:shadowObscured xmlns:a14="http://schemas.microsoft.com/office/drawing/2010/main"/>
            </a:ext>
          </a:extLst>
        </p:spPr>
      </p:pic>
      <p:pic>
        <p:nvPicPr>
          <p:cNvPr id="5" name="Picture 4" descr="Map&#10;&#10;Description automatically generated">
            <a:extLst>
              <a:ext uri="{FF2B5EF4-FFF2-40B4-BE49-F238E27FC236}">
                <a16:creationId xmlns:a16="http://schemas.microsoft.com/office/drawing/2014/main" id="{669AE068-28CC-4453-AB54-177D30F1F44C}"/>
              </a:ext>
            </a:extLst>
          </p:cNvPr>
          <p:cNvPicPr>
            <a:picLocks noChangeAspect="1"/>
          </p:cNvPicPr>
          <p:nvPr/>
        </p:nvPicPr>
        <p:blipFill rotWithShape="1">
          <a:blip r:embed="rId4">
            <a:extLst>
              <a:ext uri="{28A0092B-C50C-407E-A947-70E740481C1C}">
                <a14:useLocalDpi xmlns:a14="http://schemas.microsoft.com/office/drawing/2010/main" val="0"/>
              </a:ext>
            </a:extLst>
          </a:blip>
          <a:srcRect l="651" t="519" r="4947"/>
          <a:stretch/>
        </p:blipFill>
        <p:spPr>
          <a:xfrm>
            <a:off x="6779491" y="3839411"/>
            <a:ext cx="4665630" cy="2732143"/>
          </a:xfrm>
          <a:prstGeom prst="rect">
            <a:avLst/>
          </a:prstGeom>
        </p:spPr>
      </p:pic>
    </p:spTree>
    <p:extLst>
      <p:ext uri="{BB962C8B-B14F-4D97-AF65-F5344CB8AC3E}">
        <p14:creationId xmlns:p14="http://schemas.microsoft.com/office/powerpoint/2010/main" val="3619190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Map&#10;&#10;Description automatically generated">
            <a:extLst>
              <a:ext uri="{FF2B5EF4-FFF2-40B4-BE49-F238E27FC236}">
                <a16:creationId xmlns:a16="http://schemas.microsoft.com/office/drawing/2014/main" id="{2B774045-02EA-4C03-A9CB-73670C5CCC0D}"/>
              </a:ext>
            </a:extLst>
          </p:cNvPr>
          <p:cNvPicPr>
            <a:picLocks noChangeAspect="1"/>
          </p:cNvPicPr>
          <p:nvPr/>
        </p:nvPicPr>
        <p:blipFill>
          <a:blip r:embed="rId3"/>
          <a:stretch>
            <a:fillRect/>
          </a:stretch>
        </p:blipFill>
        <p:spPr>
          <a:xfrm>
            <a:off x="-32951" y="-34727"/>
            <a:ext cx="12350578" cy="7442319"/>
          </a:xfrm>
          <a:prstGeom prst="rect">
            <a:avLst/>
          </a:prstGeom>
        </p:spPr>
      </p:pic>
      <p:sp>
        <p:nvSpPr>
          <p:cNvPr id="8" name="Rectangle 7">
            <a:extLst>
              <a:ext uri="{FF2B5EF4-FFF2-40B4-BE49-F238E27FC236}">
                <a16:creationId xmlns:a16="http://schemas.microsoft.com/office/drawing/2014/main" id="{75B67D6C-0406-48A3-9369-8D73261C8548}"/>
              </a:ext>
            </a:extLst>
          </p:cNvPr>
          <p:cNvSpPr/>
          <p:nvPr/>
        </p:nvSpPr>
        <p:spPr>
          <a:xfrm>
            <a:off x="6170381" y="669369"/>
            <a:ext cx="6096000" cy="369332"/>
          </a:xfrm>
          <a:prstGeom prst="rect">
            <a:avLst/>
          </a:prstGeom>
        </p:spPr>
        <p:txBody>
          <a:bodyPr>
            <a:spAutoFit/>
          </a:bodyPr>
          <a:lstStyle/>
          <a:p>
            <a:pPr marL="285750" lvl="0" indent="-285750">
              <a:buFont typeface="Arial" panose="020B0604020202020204" pitchFamily="34" charset="0"/>
              <a:buChar char="•"/>
            </a:pPr>
            <a:endParaRPr lang="en-AU">
              <a:latin typeface="+mn-lt"/>
            </a:endParaRPr>
          </a:p>
        </p:txBody>
      </p:sp>
      <p:sp>
        <p:nvSpPr>
          <p:cNvPr id="4" name="TextBox 3">
            <a:extLst>
              <a:ext uri="{FF2B5EF4-FFF2-40B4-BE49-F238E27FC236}">
                <a16:creationId xmlns:a16="http://schemas.microsoft.com/office/drawing/2014/main" id="{3F7D3FA7-B42E-4C02-85DB-824E78E3B6CD}"/>
              </a:ext>
            </a:extLst>
          </p:cNvPr>
          <p:cNvSpPr txBox="1"/>
          <p:nvPr/>
        </p:nvSpPr>
        <p:spPr>
          <a:xfrm>
            <a:off x="905512" y="281274"/>
            <a:ext cx="5333758" cy="498598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GB">
              <a:solidFill>
                <a:srgbClr val="FFFFFF"/>
              </a:solidFill>
              <a:latin typeface="+mj-lt"/>
            </a:endParaRPr>
          </a:p>
          <a:p>
            <a:pPr marL="285750" indent="-285750">
              <a:buFont typeface="Arial" panose="020B0604020202020204" pitchFamily="34" charset="0"/>
              <a:buChar char="•"/>
            </a:pPr>
            <a:endParaRPr lang="en-GB">
              <a:solidFill>
                <a:schemeClr val="bg1"/>
              </a:solidFill>
              <a:latin typeface="+mj-lt"/>
            </a:endParaRPr>
          </a:p>
          <a:p>
            <a:pPr marL="285750" indent="-285750">
              <a:buFont typeface="Arial" panose="020B0604020202020204" pitchFamily="34" charset="0"/>
              <a:buChar char="•"/>
            </a:pPr>
            <a:r>
              <a:rPr lang="en-GB" sz="2400">
                <a:solidFill>
                  <a:schemeClr val="bg1"/>
                </a:solidFill>
                <a:latin typeface="+mj-lt"/>
              </a:rPr>
              <a:t>The proposed Barneys Reef Wind Farm is located approximately 12km north of Gulgong. </a:t>
            </a:r>
          </a:p>
          <a:p>
            <a:pPr marL="285750" indent="-285750">
              <a:buFont typeface="Arial" panose="020B0604020202020204" pitchFamily="34" charset="0"/>
              <a:buChar char="•"/>
            </a:pPr>
            <a:r>
              <a:rPr lang="en-GB" sz="2400">
                <a:solidFill>
                  <a:schemeClr val="bg1"/>
                </a:solidFill>
                <a:latin typeface="+mj-lt"/>
              </a:rPr>
              <a:t>The project is wholly within Mid-Western Regional Council and Central-West </a:t>
            </a:r>
            <a:r>
              <a:rPr lang="en-GB" sz="2400" err="1">
                <a:solidFill>
                  <a:schemeClr val="bg1"/>
                </a:solidFill>
                <a:latin typeface="+mj-lt"/>
              </a:rPr>
              <a:t>Orana</a:t>
            </a:r>
            <a:r>
              <a:rPr lang="en-GB" sz="2400">
                <a:solidFill>
                  <a:schemeClr val="bg1"/>
                </a:solidFill>
                <a:latin typeface="+mj-lt"/>
              </a:rPr>
              <a:t> Renewable Energy Zone.</a:t>
            </a:r>
          </a:p>
          <a:p>
            <a:pPr marL="285750" indent="-285750">
              <a:buFont typeface="Arial" panose="020B0604020202020204" pitchFamily="34" charset="0"/>
              <a:buChar char="•"/>
            </a:pPr>
            <a:endParaRPr lang="en-GB" sz="2400">
              <a:solidFill>
                <a:schemeClr val="bg1"/>
              </a:solidFill>
              <a:latin typeface="+mj-lt"/>
            </a:endParaRPr>
          </a:p>
          <a:p>
            <a:pPr marL="285750" indent="-285750">
              <a:buFont typeface="Arial" panose="020B0604020202020204" pitchFamily="34" charset="0"/>
              <a:buChar char="•"/>
            </a:pPr>
            <a:r>
              <a:rPr lang="en-GB" sz="2400">
                <a:solidFill>
                  <a:schemeClr val="bg1"/>
                </a:solidFill>
                <a:latin typeface="+mj-lt"/>
              </a:rPr>
              <a:t>Directly adjacent to RES’ </a:t>
            </a:r>
            <a:r>
              <a:rPr lang="en-GB" sz="2400" err="1">
                <a:solidFill>
                  <a:schemeClr val="bg1"/>
                </a:solidFill>
                <a:latin typeface="+mj-lt"/>
              </a:rPr>
              <a:t>Tallawang</a:t>
            </a:r>
            <a:r>
              <a:rPr lang="en-GB" sz="2400">
                <a:solidFill>
                  <a:schemeClr val="bg1"/>
                </a:solidFill>
                <a:latin typeface="+mj-lt"/>
              </a:rPr>
              <a:t> Solar Farm (also in a similar stage of development). </a:t>
            </a:r>
          </a:p>
          <a:p>
            <a:pPr marL="285750" indent="-285750">
              <a:buFont typeface="Arial" panose="020B0604020202020204" pitchFamily="34" charset="0"/>
              <a:buChar char="•"/>
            </a:pPr>
            <a:endParaRPr lang="en-AU"/>
          </a:p>
        </p:txBody>
      </p:sp>
      <p:sp>
        <p:nvSpPr>
          <p:cNvPr id="10" name="Title 1">
            <a:extLst>
              <a:ext uri="{FF2B5EF4-FFF2-40B4-BE49-F238E27FC236}">
                <a16:creationId xmlns:a16="http://schemas.microsoft.com/office/drawing/2014/main" id="{37AABCE5-8C5C-4DD9-8CCD-1EFFDD5780F3}"/>
              </a:ext>
            </a:extLst>
          </p:cNvPr>
          <p:cNvSpPr>
            <a:spLocks noGrp="1"/>
          </p:cNvSpPr>
          <p:nvPr>
            <p:ph type="title"/>
          </p:nvPr>
        </p:nvSpPr>
        <p:spPr>
          <a:xfrm>
            <a:off x="720811" y="159559"/>
            <a:ext cx="10899648" cy="362055"/>
          </a:xfrm>
        </p:spPr>
        <p:txBody>
          <a:bodyPr lIns="360000" tIns="45720" rIns="91440" bIns="45720" anchor="t">
            <a:noAutofit/>
          </a:bodyPr>
          <a:lstStyle/>
          <a:p>
            <a:r>
              <a:rPr lang="en-AU" sz="3600"/>
              <a:t>Project Location</a:t>
            </a:r>
          </a:p>
        </p:txBody>
      </p:sp>
      <p:pic>
        <p:nvPicPr>
          <p:cNvPr id="2" name="Picture 2" descr="Map&#10;&#10;Description automatically generated">
            <a:extLst>
              <a:ext uri="{FF2B5EF4-FFF2-40B4-BE49-F238E27FC236}">
                <a16:creationId xmlns:a16="http://schemas.microsoft.com/office/drawing/2014/main" id="{C99C96D5-AB31-4A05-80BD-6CBA5C2A73ED}"/>
              </a:ext>
            </a:extLst>
          </p:cNvPr>
          <p:cNvPicPr>
            <a:picLocks noChangeAspect="1"/>
          </p:cNvPicPr>
          <p:nvPr/>
        </p:nvPicPr>
        <p:blipFill>
          <a:blip r:embed="rId4"/>
          <a:stretch>
            <a:fillRect/>
          </a:stretch>
        </p:blipFill>
        <p:spPr>
          <a:xfrm>
            <a:off x="7329619" y="159067"/>
            <a:ext cx="4637901" cy="6632541"/>
          </a:xfrm>
          <a:prstGeom prst="rect">
            <a:avLst/>
          </a:prstGeom>
        </p:spPr>
      </p:pic>
    </p:spTree>
    <p:extLst>
      <p:ext uri="{BB962C8B-B14F-4D97-AF65-F5344CB8AC3E}">
        <p14:creationId xmlns:p14="http://schemas.microsoft.com/office/powerpoint/2010/main" val="75209703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97F338-22FF-45BA-A9F8-2557BCA3057D}"/>
              </a:ext>
            </a:extLst>
          </p:cNvPr>
          <p:cNvSpPr/>
          <p:nvPr/>
        </p:nvSpPr>
        <p:spPr>
          <a:xfrm>
            <a:off x="7343618" y="149041"/>
            <a:ext cx="3717317" cy="605020"/>
          </a:xfrm>
          <a:prstGeom prst="rect">
            <a:avLst/>
          </a:prstGeom>
          <a:solidFill>
            <a:srgbClr val="F47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AU" sz="1350" b="0" i="0" u="none" strike="noStrike" kern="1200" cap="none" spc="0" normalizeH="0" baseline="0" noProof="0">
                <a:ln>
                  <a:noFill/>
                </a:ln>
                <a:solidFill>
                  <a:prstClr val="white"/>
                </a:solidFill>
                <a:effectLst/>
                <a:uLnTx/>
                <a:uFillTx/>
                <a:latin typeface="Trebuchet MS"/>
                <a:ea typeface="+mn-ea"/>
                <a:cs typeface="+mn-cs"/>
              </a:rPr>
              <a:t>PROJECT PROGRESS</a:t>
            </a:r>
          </a:p>
        </p:txBody>
      </p:sp>
      <p:sp>
        <p:nvSpPr>
          <p:cNvPr id="4" name="Rectangle 3">
            <a:extLst>
              <a:ext uri="{FF2B5EF4-FFF2-40B4-BE49-F238E27FC236}">
                <a16:creationId xmlns:a16="http://schemas.microsoft.com/office/drawing/2014/main" id="{126DF63C-05B4-48DB-8312-27EF1D714362}"/>
              </a:ext>
            </a:extLst>
          </p:cNvPr>
          <p:cNvSpPr/>
          <p:nvPr/>
        </p:nvSpPr>
        <p:spPr>
          <a:xfrm>
            <a:off x="7343618" y="745183"/>
            <a:ext cx="3717317" cy="53194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AU" sz="135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7C7078E3-AE30-4EEB-91A7-52C34B43897F}"/>
              </a:ext>
            </a:extLst>
          </p:cNvPr>
          <p:cNvSpPr txBox="1"/>
          <p:nvPr/>
        </p:nvSpPr>
        <p:spPr>
          <a:xfrm>
            <a:off x="7430464" y="881128"/>
            <a:ext cx="3520302" cy="5219378"/>
          </a:xfrm>
          <a:prstGeom prst="rect">
            <a:avLst/>
          </a:prstGeom>
          <a:noFill/>
        </p:spPr>
        <p:txBody>
          <a:bodyPr wrap="square" lIns="0" tIns="0" rIns="0" bIns="0" rtlCol="0" anchor="t">
            <a:spAutoFit/>
          </a:bodyPr>
          <a:lstStyle/>
          <a:p>
            <a:pPr marL="135255" marR="0" lvl="0" indent="-135255" algn="l" defTabSz="914400" rtl="0" eaLnBrk="0" fontAlgn="base" latinLnBrk="0" hangingPunct="0">
              <a:lnSpc>
                <a:spcPct val="100000"/>
              </a:lnSpc>
              <a:spcBef>
                <a:spcPct val="0"/>
              </a:spcBef>
              <a:spcAft>
                <a:spcPts val="675"/>
              </a:spcAft>
              <a:buClr>
                <a:srgbClr val="F47321"/>
              </a:buClr>
              <a:buSzTx/>
              <a:buFont typeface="Wingdings" panose="05000000000000000000" pitchFamily="2" charset="2"/>
              <a:buChar char="ü"/>
              <a:tabLst/>
              <a:defRPr/>
            </a:pPr>
            <a:r>
              <a:rPr kumimoji="0" lang="en-AU" sz="1400" b="0" i="0" u="none" strike="noStrike" kern="1200" cap="none" spc="0" normalizeH="0" baseline="0" noProof="0">
                <a:ln>
                  <a:noFill/>
                </a:ln>
                <a:solidFill>
                  <a:schemeClr val="tx2"/>
                </a:solidFill>
                <a:effectLst/>
                <a:uLnTx/>
                <a:uFillTx/>
                <a:latin typeface="Trebuchet MS"/>
                <a:ea typeface="+mn-ea"/>
                <a:cs typeface="+mn-cs"/>
              </a:rPr>
              <a:t>Four seasons of ecology surveys complete </a:t>
            </a:r>
          </a:p>
          <a:p>
            <a:pPr marL="135255" marR="0" lvl="0" indent="-135255" algn="l" defTabSz="914400" rtl="0" eaLnBrk="0" fontAlgn="base" latinLnBrk="0" hangingPunct="0">
              <a:lnSpc>
                <a:spcPct val="100000"/>
              </a:lnSpc>
              <a:spcBef>
                <a:spcPct val="0"/>
              </a:spcBef>
              <a:spcAft>
                <a:spcPts val="675"/>
              </a:spcAft>
              <a:buClr>
                <a:srgbClr val="F47321"/>
              </a:buClr>
              <a:buSzTx/>
              <a:buFont typeface="Wingdings" panose="05000000000000000000" pitchFamily="2" charset="2"/>
              <a:buChar char="ü"/>
              <a:tabLst/>
              <a:defRPr/>
            </a:pPr>
            <a:r>
              <a:rPr kumimoji="0" lang="en-AU" sz="1400" b="0" i="0" u="none" strike="noStrike" kern="1200" cap="none" spc="0" normalizeH="0" baseline="0" noProof="0">
                <a:ln>
                  <a:noFill/>
                </a:ln>
                <a:solidFill>
                  <a:schemeClr val="tx2"/>
                </a:solidFill>
                <a:effectLst/>
                <a:uLnTx/>
                <a:uFillTx/>
                <a:latin typeface="Trebuchet MS"/>
              </a:rPr>
              <a:t>Preliminary Landscape and Visual and Noise Assessments Complete and full assessments underway</a:t>
            </a:r>
            <a:endParaRPr lang="en-AU" sz="1400" b="0" i="0" u="none" strike="noStrike" kern="1200" cap="none" spc="0" normalizeH="0" baseline="0" noProof="0">
              <a:ln>
                <a:noFill/>
              </a:ln>
              <a:solidFill>
                <a:schemeClr val="tx2"/>
              </a:solidFill>
              <a:effectLst/>
              <a:uLnTx/>
              <a:uFillTx/>
              <a:latin typeface="Trebuchet MS"/>
            </a:endParaRPr>
          </a:p>
          <a:p>
            <a:pPr marL="135255" marR="0" lvl="0" indent="-135255" algn="l" defTabSz="914400" rtl="0" eaLnBrk="0" fontAlgn="base" latinLnBrk="0" hangingPunct="0">
              <a:lnSpc>
                <a:spcPct val="100000"/>
              </a:lnSpc>
              <a:spcBef>
                <a:spcPct val="0"/>
              </a:spcBef>
              <a:spcAft>
                <a:spcPts val="675"/>
              </a:spcAft>
              <a:buClr>
                <a:srgbClr val="F47321"/>
              </a:buClr>
              <a:buSzTx/>
              <a:buFont typeface="Wingdings" panose="05000000000000000000" pitchFamily="2" charset="2"/>
              <a:buChar char="ü"/>
              <a:tabLst/>
              <a:defRPr/>
            </a:pPr>
            <a:r>
              <a:rPr kumimoji="0" lang="en-AU" sz="1400" b="0" i="0" u="none" strike="noStrike" kern="1200" cap="none" spc="0" normalizeH="0" baseline="0" noProof="0">
                <a:ln>
                  <a:noFill/>
                </a:ln>
                <a:solidFill>
                  <a:schemeClr val="tx2"/>
                </a:solidFill>
                <a:effectLst/>
                <a:uLnTx/>
                <a:uFillTx/>
                <a:latin typeface="Trebuchet MS"/>
                <a:ea typeface="+mn-ea"/>
                <a:cs typeface="+mn-cs"/>
              </a:rPr>
              <a:t>SEARs received September 2021</a:t>
            </a:r>
            <a:endParaRPr lang="en-AU" sz="1400" b="0" i="0" u="none" strike="noStrike" kern="1200" cap="none" spc="0" normalizeH="0" baseline="0" noProof="0">
              <a:ln>
                <a:noFill/>
              </a:ln>
              <a:solidFill>
                <a:schemeClr val="tx2"/>
              </a:solidFill>
              <a:effectLst/>
              <a:uLnTx/>
              <a:uFillTx/>
              <a:latin typeface="Trebuchet MS"/>
            </a:endParaRPr>
          </a:p>
          <a:p>
            <a:pPr marL="135255" indent="-135255">
              <a:spcAft>
                <a:spcPts val="675"/>
              </a:spcAft>
              <a:buClr>
                <a:srgbClr val="F47321"/>
              </a:buClr>
              <a:buFont typeface="Wingdings" panose="05000000000000000000" pitchFamily="2" charset="2"/>
              <a:buChar char="ü"/>
              <a:defRPr/>
            </a:pPr>
            <a:r>
              <a:rPr kumimoji="0" lang="en-AU" sz="1400" b="0" i="0" u="none" strike="noStrike" kern="1200" cap="none" spc="0" normalizeH="0" baseline="0" noProof="0">
                <a:ln>
                  <a:noFill/>
                </a:ln>
                <a:solidFill>
                  <a:schemeClr val="tx2"/>
                </a:solidFill>
                <a:effectLst/>
                <a:uLnTx/>
                <a:uFillTx/>
                <a:latin typeface="Trebuchet MS"/>
                <a:ea typeface="+mn-ea"/>
                <a:cs typeface="+mn-cs"/>
              </a:rPr>
              <a:t>Social Impact Assessment underway</a:t>
            </a:r>
            <a:r>
              <a:rPr lang="en-AU" sz="1400">
                <a:solidFill>
                  <a:schemeClr val="tx2"/>
                </a:solidFill>
                <a:latin typeface="Trebuchet MS"/>
              </a:rPr>
              <a:t> </a:t>
            </a:r>
          </a:p>
          <a:p>
            <a:pPr marL="135255" marR="0" lvl="0" indent="-135255" algn="l" defTabSz="914400" rtl="0" eaLnBrk="0" fontAlgn="base" latinLnBrk="0" hangingPunct="0">
              <a:lnSpc>
                <a:spcPct val="100000"/>
              </a:lnSpc>
              <a:spcBef>
                <a:spcPct val="0"/>
              </a:spcBef>
              <a:spcAft>
                <a:spcPts val="675"/>
              </a:spcAft>
              <a:buClr>
                <a:srgbClr val="F47321"/>
              </a:buClr>
              <a:buSzTx/>
              <a:buFont typeface="Wingdings" panose="05000000000000000000" pitchFamily="2" charset="2"/>
              <a:buChar char="ü"/>
              <a:tabLst/>
              <a:defRPr/>
            </a:pPr>
            <a:r>
              <a:rPr kumimoji="0" lang="en-AU" sz="1400" b="0" i="0" u="none" strike="noStrike" kern="1200" cap="none" spc="0" normalizeH="0" baseline="0" noProof="0">
                <a:ln>
                  <a:noFill/>
                </a:ln>
                <a:solidFill>
                  <a:schemeClr val="tx2"/>
                </a:solidFill>
                <a:effectLst/>
                <a:uLnTx/>
                <a:uFillTx/>
                <a:latin typeface="Trebuchet MS"/>
              </a:rPr>
              <a:t>Community consultation underway</a:t>
            </a:r>
            <a:endParaRPr lang="en-AU" sz="1400" b="0" i="0" u="none" strike="noStrike" kern="1200" cap="none" spc="0" normalizeH="0" baseline="0" noProof="0">
              <a:ln>
                <a:noFill/>
              </a:ln>
              <a:solidFill>
                <a:schemeClr val="tx2"/>
              </a:solidFill>
              <a:effectLst/>
              <a:uLnTx/>
              <a:uFillTx/>
              <a:latin typeface="Trebuchet MS"/>
            </a:endParaRPr>
          </a:p>
          <a:p>
            <a:pPr marL="135255" marR="0" lvl="0" indent="-135255" algn="l" defTabSz="914400" rtl="0" eaLnBrk="0" fontAlgn="base" latinLnBrk="0" hangingPunct="0">
              <a:lnSpc>
                <a:spcPct val="100000"/>
              </a:lnSpc>
              <a:spcBef>
                <a:spcPct val="0"/>
              </a:spcBef>
              <a:spcAft>
                <a:spcPts val="675"/>
              </a:spcAft>
              <a:buClr>
                <a:srgbClr val="F47321"/>
              </a:buClr>
              <a:buSzTx/>
              <a:buFont typeface="Wingdings" panose="05000000000000000000" pitchFamily="2" charset="2"/>
              <a:buChar char="ü"/>
              <a:tabLst/>
              <a:defRPr/>
            </a:pPr>
            <a:r>
              <a:rPr kumimoji="0" lang="en-AU" sz="1400" b="0" i="0" u="none" strike="noStrike" kern="1200" cap="none" spc="0" normalizeH="0" baseline="0" noProof="0">
                <a:ln>
                  <a:noFill/>
                </a:ln>
                <a:solidFill>
                  <a:schemeClr val="tx2"/>
                </a:solidFill>
                <a:effectLst/>
                <a:uLnTx/>
                <a:uFillTx/>
                <a:latin typeface="Trebuchet MS"/>
              </a:rPr>
              <a:t>Connection into proposed 330kV network in the CW Orana</a:t>
            </a:r>
            <a:endParaRPr lang="en-AU" sz="1400" b="0" i="0" u="none" strike="noStrike" kern="1200" cap="none" spc="0" normalizeH="0" baseline="0" noProof="0">
              <a:ln>
                <a:noFill/>
              </a:ln>
              <a:solidFill>
                <a:schemeClr val="tx2"/>
              </a:solidFill>
              <a:effectLst/>
              <a:uLnTx/>
              <a:uFillTx/>
              <a:latin typeface="Trebuchet MS"/>
            </a:endParaRPr>
          </a:p>
          <a:p>
            <a:pPr marL="135255" marR="0" lvl="0" indent="-135255" algn="l" defTabSz="914400" rtl="0" eaLnBrk="0" fontAlgn="base" latinLnBrk="0" hangingPunct="0">
              <a:lnSpc>
                <a:spcPct val="100000"/>
              </a:lnSpc>
              <a:spcBef>
                <a:spcPct val="0"/>
              </a:spcBef>
              <a:spcAft>
                <a:spcPts val="675"/>
              </a:spcAft>
              <a:buClr>
                <a:srgbClr val="F47321"/>
              </a:buClr>
              <a:buSzTx/>
              <a:buFont typeface="Wingdings" panose="05000000000000000000" pitchFamily="2" charset="2"/>
              <a:buChar char="ü"/>
              <a:tabLst/>
              <a:defRPr/>
            </a:pPr>
            <a:r>
              <a:rPr kumimoji="0" lang="en-AU" sz="1400" b="0" i="0" u="none" strike="noStrike" kern="1200" cap="none" spc="0" normalizeH="0" baseline="0" noProof="0">
                <a:ln>
                  <a:noFill/>
                </a:ln>
                <a:solidFill>
                  <a:schemeClr val="tx2"/>
                </a:solidFill>
                <a:effectLst/>
                <a:uLnTx/>
                <a:uFillTx/>
                <a:latin typeface="Trebuchet MS"/>
              </a:rPr>
              <a:t>Preliminary grid modelling completed</a:t>
            </a:r>
            <a:endParaRPr lang="en-AU" sz="1400" b="0" i="0" u="none" strike="noStrike" kern="1200" cap="none" spc="0" normalizeH="0" baseline="0" noProof="0">
              <a:ln>
                <a:noFill/>
              </a:ln>
              <a:solidFill>
                <a:schemeClr val="tx2"/>
              </a:solidFill>
              <a:effectLst/>
              <a:uLnTx/>
              <a:uFillTx/>
              <a:latin typeface="Trebuchet MS"/>
            </a:endParaRPr>
          </a:p>
          <a:p>
            <a:pPr marL="135255" indent="-135255">
              <a:spcAft>
                <a:spcPts val="675"/>
              </a:spcAft>
              <a:buClr>
                <a:srgbClr val="F47321"/>
              </a:buClr>
              <a:buFont typeface="Wingdings" panose="05000000000000000000" pitchFamily="2" charset="2"/>
              <a:buChar char="ü"/>
              <a:defRPr/>
            </a:pPr>
            <a:r>
              <a:rPr kumimoji="0" lang="en-AU" sz="1400" b="0" i="0" u="none" strike="noStrike" kern="1200" cap="none" spc="0" normalizeH="0" baseline="0" noProof="0">
                <a:ln>
                  <a:noFill/>
                </a:ln>
                <a:solidFill>
                  <a:schemeClr val="tx2"/>
                </a:solidFill>
                <a:effectLst/>
                <a:uLnTx/>
                <a:uFillTx/>
                <a:latin typeface="Trebuchet MS"/>
                <a:ea typeface="+mn-ea"/>
                <a:cs typeface="+mn-cs"/>
              </a:rPr>
              <a:t>One year of wind data collected</a:t>
            </a:r>
          </a:p>
          <a:p>
            <a:pPr marL="135255" indent="-135255">
              <a:spcAft>
                <a:spcPts val="675"/>
              </a:spcAft>
              <a:buClr>
                <a:srgbClr val="F47321"/>
              </a:buClr>
              <a:buFont typeface="Wingdings" panose="05000000000000000000" pitchFamily="2" charset="2"/>
              <a:buChar char="ü"/>
              <a:defRPr/>
            </a:pPr>
            <a:r>
              <a:rPr lang="en-AU" sz="1400">
                <a:solidFill>
                  <a:schemeClr val="tx2"/>
                </a:solidFill>
                <a:latin typeface="Trebuchet MS"/>
              </a:rPr>
              <a:t>Additional wind monitoring equipment installed late 2021</a:t>
            </a:r>
            <a:endParaRPr lang="en-AU" sz="1400" b="0" i="0" u="none" strike="noStrike" kern="1200" cap="none" spc="0" normalizeH="0" baseline="0" noProof="0">
              <a:ln>
                <a:noFill/>
              </a:ln>
              <a:solidFill>
                <a:schemeClr val="tx2"/>
              </a:solidFill>
              <a:effectLst/>
              <a:uLnTx/>
              <a:uFillTx/>
              <a:latin typeface="Trebuchet MS"/>
            </a:endParaRPr>
          </a:p>
          <a:p>
            <a:pPr marL="135255" marR="0" lvl="0" indent="-135255" algn="l" defTabSz="914400" rtl="0" eaLnBrk="0" fontAlgn="base" latinLnBrk="0" hangingPunct="0">
              <a:lnSpc>
                <a:spcPct val="100000"/>
              </a:lnSpc>
              <a:spcBef>
                <a:spcPct val="0"/>
              </a:spcBef>
              <a:spcAft>
                <a:spcPts val="675"/>
              </a:spcAft>
              <a:buClr>
                <a:srgbClr val="F47321"/>
              </a:buClr>
              <a:buSzTx/>
              <a:buFont typeface="Wingdings" panose="05000000000000000000" pitchFamily="2" charset="2"/>
              <a:buChar char="ü"/>
              <a:tabLst/>
              <a:defRPr/>
            </a:pPr>
            <a:r>
              <a:rPr kumimoji="0" lang="en-AU" sz="1400" b="0" i="0" u="none" strike="noStrike" kern="1200" cap="none" spc="0" normalizeH="0" baseline="0" noProof="0">
                <a:ln>
                  <a:noFill/>
                </a:ln>
                <a:solidFill>
                  <a:schemeClr val="tx2"/>
                </a:solidFill>
                <a:effectLst/>
                <a:uLnTx/>
                <a:uFillTx/>
                <a:latin typeface="Trebuchet MS"/>
              </a:rPr>
              <a:t>Turbine layout optimisation underway to increase turbine utilisation rate and power output</a:t>
            </a:r>
            <a:endParaRPr lang="en-AU" sz="1400" b="0" i="0" u="none" strike="noStrike" kern="1200" cap="none" spc="0" normalizeH="0" baseline="0" noProof="0">
              <a:ln>
                <a:noFill/>
              </a:ln>
              <a:solidFill>
                <a:schemeClr val="tx2"/>
              </a:solidFill>
              <a:effectLst/>
              <a:uLnTx/>
              <a:uFillTx/>
              <a:latin typeface="Trebuchet MS"/>
            </a:endParaRPr>
          </a:p>
          <a:p>
            <a:pPr marL="135255" indent="-135255">
              <a:spcAft>
                <a:spcPts val="675"/>
              </a:spcAft>
              <a:buClr>
                <a:srgbClr val="F47321"/>
              </a:buClr>
              <a:buFont typeface="Wingdings" panose="05000000000000000000" pitchFamily="2" charset="2"/>
              <a:buChar char="ü"/>
              <a:defRPr/>
            </a:pPr>
            <a:r>
              <a:rPr kumimoji="0" lang="en-AU" sz="1400" b="0" i="0" u="none" strike="noStrike" kern="1200" cap="none" spc="0" normalizeH="0" baseline="0" noProof="0">
                <a:ln>
                  <a:noFill/>
                </a:ln>
                <a:solidFill>
                  <a:schemeClr val="tx2"/>
                </a:solidFill>
                <a:effectLst/>
                <a:uLnTx/>
                <a:uFillTx/>
                <a:latin typeface="Trebuchet MS"/>
                <a:ea typeface="+mn-ea"/>
                <a:cs typeface="+mn-cs"/>
              </a:rPr>
              <a:t>Detailed EIS assessments underway, expected</a:t>
            </a:r>
            <a:r>
              <a:rPr kumimoji="0" lang="en-AU" sz="1400" b="0" i="0" u="none" strike="noStrike" kern="1200" cap="none" spc="0" normalizeH="0" noProof="0">
                <a:ln>
                  <a:noFill/>
                </a:ln>
                <a:solidFill>
                  <a:schemeClr val="tx2"/>
                </a:solidFill>
                <a:effectLst/>
                <a:uLnTx/>
                <a:uFillTx/>
                <a:latin typeface="Trebuchet MS"/>
                <a:ea typeface="+mn-ea"/>
                <a:cs typeface="+mn-cs"/>
              </a:rPr>
              <a:t> lodgement of EIS and DA in March 2022</a:t>
            </a:r>
            <a:endParaRPr lang="en-AU" sz="1400" b="0" i="0" u="none" strike="noStrike" kern="1200" cap="none" spc="0" normalizeH="0" baseline="0" noProof="0">
              <a:ln>
                <a:noFill/>
              </a:ln>
              <a:solidFill>
                <a:schemeClr val="tx2"/>
              </a:solidFill>
              <a:effectLst/>
              <a:uLnTx/>
              <a:uFillTx/>
              <a:latin typeface="Trebuchet MS"/>
            </a:endParaRPr>
          </a:p>
          <a:p>
            <a:pPr marL="0" marR="0" lvl="0" indent="0" algn="l" defTabSz="914400" rtl="0" eaLnBrk="0" fontAlgn="base" latinLnBrk="0" hangingPunct="0">
              <a:lnSpc>
                <a:spcPct val="100000"/>
              </a:lnSpc>
              <a:spcBef>
                <a:spcPct val="0"/>
              </a:spcBef>
              <a:spcAft>
                <a:spcPts val="675"/>
              </a:spcAft>
              <a:buClr>
                <a:srgbClr val="F47321"/>
              </a:buClr>
              <a:buSzTx/>
              <a:buFontTx/>
              <a:buNone/>
              <a:tabLst/>
              <a:defRPr/>
            </a:pPr>
            <a:endParaRPr kumimoji="0" lang="en-AU" sz="900" b="0" i="0" u="none" strike="noStrike" kern="1200" cap="none" spc="0" normalizeH="0" baseline="0" noProof="0">
              <a:ln>
                <a:noFill/>
              </a:ln>
              <a:solidFill>
                <a:srgbClr val="6A747C"/>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id="{BE97E906-833A-4EEF-B53F-F425E19FC3A2}"/>
              </a:ext>
            </a:extLst>
          </p:cNvPr>
          <p:cNvGraphicFramePr>
            <a:graphicFrameLocks noGrp="1"/>
          </p:cNvGraphicFramePr>
          <p:nvPr>
            <p:extLst>
              <p:ext uri="{D42A27DB-BD31-4B8C-83A1-F6EECF244321}">
                <p14:modId xmlns:p14="http://schemas.microsoft.com/office/powerpoint/2010/main" val="2201019202"/>
              </p:ext>
            </p:extLst>
          </p:nvPr>
        </p:nvGraphicFramePr>
        <p:xfrm>
          <a:off x="282158" y="729223"/>
          <a:ext cx="5947139" cy="2539525"/>
        </p:xfrm>
        <a:graphic>
          <a:graphicData uri="http://schemas.openxmlformats.org/drawingml/2006/table">
            <a:tbl>
              <a:tblPr firstRow="1" bandRow="1">
                <a:tableStyleId>{5C22544A-7EE6-4342-B048-85BDC9FD1C3A}</a:tableStyleId>
              </a:tblPr>
              <a:tblGrid>
                <a:gridCol w="3792212">
                  <a:extLst>
                    <a:ext uri="{9D8B030D-6E8A-4147-A177-3AD203B41FA5}">
                      <a16:colId xmlns:a16="http://schemas.microsoft.com/office/drawing/2014/main" val="1852863664"/>
                    </a:ext>
                  </a:extLst>
                </a:gridCol>
                <a:gridCol w="2154927">
                  <a:extLst>
                    <a:ext uri="{9D8B030D-6E8A-4147-A177-3AD203B41FA5}">
                      <a16:colId xmlns:a16="http://schemas.microsoft.com/office/drawing/2014/main" val="2349479925"/>
                    </a:ext>
                  </a:extLst>
                </a:gridCol>
              </a:tblGrid>
              <a:tr h="290981">
                <a:tc>
                  <a:txBody>
                    <a:bodyPr/>
                    <a:lstStyle/>
                    <a:p>
                      <a:pPr>
                        <a:buNone/>
                      </a:pPr>
                      <a:r>
                        <a:rPr lang="en-AU" sz="1600" b="1" kern="1200" cap="all">
                          <a:solidFill>
                            <a:schemeClr val="bg2"/>
                          </a:solidFill>
                          <a:latin typeface="+mn-lt"/>
                          <a:ea typeface="+mn-ea"/>
                          <a:cs typeface="+mn-cs"/>
                        </a:rPr>
                        <a:t>Barneys Reef Wind Farm</a:t>
                      </a:r>
                    </a:p>
                    <a:p>
                      <a:pPr>
                        <a:buNone/>
                      </a:pPr>
                      <a:endParaRPr lang="en-AU" sz="1600" b="1" kern="1200" cap="all">
                        <a:solidFill>
                          <a:schemeClr val="bg2"/>
                        </a:solidFill>
                        <a:latin typeface="+mn-lt"/>
                        <a:ea typeface="+mn-ea"/>
                        <a:cs typeface="+mn-cs"/>
                      </a:endParaRPr>
                    </a:p>
                  </a:txBody>
                  <a:tcPr marL="0" marR="54000" marT="0" marB="0">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AU" sz="800" b="0">
                        <a:solidFill>
                          <a:schemeClr val="tx1"/>
                        </a:solidFill>
                      </a:endParaRPr>
                    </a:p>
                  </a:txBody>
                  <a:tcPr marL="0" marR="54000" marT="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1839046"/>
                  </a:ext>
                </a:extLst>
              </a:tr>
              <a:tr h="164625">
                <a:tc>
                  <a:txBody>
                    <a:bodyPr/>
                    <a:lstStyle/>
                    <a:p>
                      <a:pPr marL="0" algn="l" defTabSz="914400" rtl="0" eaLnBrk="1" latinLnBrk="0" hangingPunct="0">
                        <a:lnSpc>
                          <a:spcPts val="1100"/>
                        </a:lnSpc>
                        <a:spcBef>
                          <a:spcPts val="200"/>
                        </a:spcBef>
                        <a:spcAft>
                          <a:spcPts val="200"/>
                        </a:spcAft>
                      </a:pPr>
                      <a:r>
                        <a:rPr lang="en-AU" sz="1200" b="1" kern="1200">
                          <a:solidFill>
                            <a:schemeClr val="tx1">
                              <a:lumMod val="65000"/>
                              <a:lumOff val="35000"/>
                            </a:schemeClr>
                          </a:solidFill>
                          <a:effectLst/>
                          <a:latin typeface="+mn-lt"/>
                          <a:ea typeface="+mn-ea"/>
                          <a:cs typeface="+mn-cs"/>
                        </a:rPr>
                        <a:t>Capacity</a:t>
                      </a:r>
                    </a:p>
                    <a:p>
                      <a:pPr marL="0" algn="l" defTabSz="914400" rtl="0" eaLnBrk="1" latinLnBrk="0" hangingPunct="0">
                        <a:lnSpc>
                          <a:spcPts val="1100"/>
                        </a:lnSpc>
                        <a:spcBef>
                          <a:spcPts val="200"/>
                        </a:spcBef>
                        <a:spcAft>
                          <a:spcPts val="200"/>
                        </a:spcAft>
                      </a:pPr>
                      <a:endParaRPr lang="en-AU" sz="1200" b="1" kern="1200">
                        <a:solidFill>
                          <a:schemeClr val="tx1">
                            <a:lumMod val="65000"/>
                            <a:lumOff val="35000"/>
                          </a:schemeClr>
                        </a:solidFill>
                        <a:effectLst/>
                        <a:latin typeface="+mn-lt"/>
                        <a:ea typeface="+mn-ea"/>
                        <a:cs typeface="+mn-cs"/>
                      </a:endParaRP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latinLnBrk="0" hangingPunct="0">
                        <a:lnSpc>
                          <a:spcPts val="1100"/>
                        </a:lnSpc>
                        <a:spcBef>
                          <a:spcPts val="200"/>
                        </a:spcBef>
                        <a:spcAft>
                          <a:spcPts val="200"/>
                        </a:spcAft>
                      </a:pPr>
                      <a:r>
                        <a:rPr lang="en-AU" sz="1200" b="0" kern="1200">
                          <a:solidFill>
                            <a:schemeClr val="tx1">
                              <a:lumMod val="65000"/>
                              <a:lumOff val="35000"/>
                            </a:schemeClr>
                          </a:solidFill>
                          <a:effectLst/>
                          <a:latin typeface="+mn-lt"/>
                          <a:ea typeface="+mn-ea"/>
                          <a:cs typeface="+mn-cs"/>
                        </a:rPr>
                        <a:t>441MW (circa 63 turbines- subject to layout design)</a:t>
                      </a:r>
                    </a:p>
                  </a:txBody>
                  <a:tcPr marL="51435" marR="51435" marT="0" marB="0" anchor="ctr">
                    <a:lnL w="12700" cmpd="sng">
                      <a:noFill/>
                    </a:lnL>
                    <a:lnR w="12700" cmpd="sng">
                      <a:noFill/>
                    </a:lnR>
                    <a:lnT w="6350" cap="flat" cmpd="sng" algn="ctr">
                      <a:no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5646124"/>
                  </a:ext>
                </a:extLst>
              </a:tr>
              <a:tr h="404581">
                <a:tc>
                  <a:txBody>
                    <a:bodyPr/>
                    <a:lstStyle/>
                    <a:p>
                      <a:pPr marL="0" algn="l" defTabSz="914400" rtl="0" eaLnBrk="1" latinLnBrk="0" hangingPunct="0">
                        <a:lnSpc>
                          <a:spcPts val="1100"/>
                        </a:lnSpc>
                        <a:spcBef>
                          <a:spcPts val="200"/>
                        </a:spcBef>
                        <a:spcAft>
                          <a:spcPts val="200"/>
                        </a:spcAft>
                      </a:pPr>
                      <a:r>
                        <a:rPr lang="en-AU" sz="1200" b="1" kern="1200">
                          <a:solidFill>
                            <a:schemeClr val="tx1">
                              <a:lumMod val="65000"/>
                              <a:lumOff val="35000"/>
                            </a:schemeClr>
                          </a:solidFill>
                          <a:effectLst/>
                          <a:latin typeface="+mn-lt"/>
                          <a:ea typeface="+mn-ea"/>
                          <a:cs typeface="+mn-cs"/>
                        </a:rPr>
                        <a:t>Battery Storage</a:t>
                      </a:r>
                    </a:p>
                  </a:txBody>
                  <a:tcPr marL="0" marR="0" marT="0" marB="0" anchor="ctr">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rtl="0" eaLnBrk="1" latinLnBrk="0" hangingPunct="0">
                        <a:lnSpc>
                          <a:spcPts val="1100"/>
                        </a:lnSpc>
                        <a:spcBef>
                          <a:spcPts val="200"/>
                        </a:spcBef>
                        <a:spcAft>
                          <a:spcPts val="200"/>
                        </a:spcAft>
                      </a:pPr>
                      <a:r>
                        <a:rPr lang="en-AU" sz="1200" b="0" kern="1200">
                          <a:solidFill>
                            <a:schemeClr val="tx1">
                              <a:lumMod val="65000"/>
                              <a:lumOff val="35000"/>
                            </a:schemeClr>
                          </a:solidFill>
                          <a:effectLst/>
                          <a:latin typeface="+mn-lt"/>
                          <a:ea typeface="+mn-ea"/>
                          <a:cs typeface="+mn-cs"/>
                        </a:rPr>
                        <a:t>441 MW /1,764MWh</a:t>
                      </a:r>
                    </a:p>
                  </a:txBody>
                  <a:tcPr marL="51435" marR="51435" marT="0" marB="0" anchor="ctr">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7306165"/>
                  </a:ext>
                </a:extLst>
              </a:tr>
              <a:tr h="329250">
                <a:tc>
                  <a:txBody>
                    <a:bodyPr/>
                    <a:lstStyle/>
                    <a:p>
                      <a:pPr marL="0" algn="l" defTabSz="914400" rtl="0" eaLnBrk="1" latinLnBrk="0" hangingPunct="0">
                        <a:lnSpc>
                          <a:spcPts val="1100"/>
                        </a:lnSpc>
                        <a:spcBef>
                          <a:spcPts val="200"/>
                        </a:spcBef>
                        <a:spcAft>
                          <a:spcPts val="200"/>
                        </a:spcAft>
                      </a:pPr>
                      <a:r>
                        <a:rPr lang="en-AU" sz="1200" b="1" kern="1200">
                          <a:solidFill>
                            <a:schemeClr val="tx1">
                              <a:lumMod val="65000"/>
                              <a:lumOff val="35000"/>
                            </a:schemeClr>
                          </a:solidFill>
                          <a:effectLst/>
                          <a:latin typeface="+mn-lt"/>
                          <a:ea typeface="+mn-ea"/>
                          <a:cs typeface="+mn-cs"/>
                        </a:rPr>
                        <a:t>SEARs Received</a:t>
                      </a:r>
                    </a:p>
                  </a:txBody>
                  <a:tcPr marL="0" marR="0" marT="0" marB="0" anchor="ctr">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latinLnBrk="0" hangingPunct="0">
                        <a:lnSpc>
                          <a:spcPts val="1100"/>
                        </a:lnSpc>
                        <a:spcBef>
                          <a:spcPts val="200"/>
                        </a:spcBef>
                        <a:spcAft>
                          <a:spcPts val="200"/>
                        </a:spcAft>
                      </a:pPr>
                      <a:r>
                        <a:rPr lang="en-AU" sz="1200" b="0" kern="1200">
                          <a:solidFill>
                            <a:schemeClr val="tx1">
                              <a:lumMod val="65000"/>
                              <a:lumOff val="35000"/>
                            </a:schemeClr>
                          </a:solidFill>
                          <a:effectLst/>
                          <a:latin typeface="+mn-lt"/>
                          <a:ea typeface="+mn-ea"/>
                          <a:cs typeface="+mn-cs"/>
                        </a:rPr>
                        <a:t>Q3 2021</a:t>
                      </a:r>
                    </a:p>
                  </a:txBody>
                  <a:tcPr marL="51435" marR="51435" marT="0" marB="0" anchor="ctr">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9224827"/>
                  </a:ext>
                </a:extLst>
              </a:tr>
              <a:tr h="329250">
                <a:tc>
                  <a:txBody>
                    <a:bodyPr/>
                    <a:lstStyle/>
                    <a:p>
                      <a:pPr marL="0" algn="l" defTabSz="914400" rtl="0" eaLnBrk="1" latinLnBrk="0" hangingPunct="0">
                        <a:lnSpc>
                          <a:spcPts val="1100"/>
                        </a:lnSpc>
                        <a:spcBef>
                          <a:spcPts val="200"/>
                        </a:spcBef>
                        <a:spcAft>
                          <a:spcPts val="200"/>
                        </a:spcAft>
                      </a:pPr>
                      <a:r>
                        <a:rPr lang="en-AU" sz="1200" b="1" kern="1200">
                          <a:solidFill>
                            <a:schemeClr val="tx1">
                              <a:lumMod val="65000"/>
                              <a:lumOff val="35000"/>
                            </a:schemeClr>
                          </a:solidFill>
                          <a:effectLst/>
                          <a:latin typeface="+mn-lt"/>
                          <a:ea typeface="+mn-ea"/>
                          <a:cs typeface="+mn-cs"/>
                        </a:rPr>
                        <a:t>DA and Environmental Impact Statement submission</a:t>
                      </a:r>
                    </a:p>
                  </a:txBody>
                  <a:tcPr marL="0" marR="0" marT="0" marB="0" anchor="ctr">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latinLnBrk="0" hangingPunct="0">
                        <a:lnSpc>
                          <a:spcPts val="1100"/>
                        </a:lnSpc>
                        <a:spcBef>
                          <a:spcPts val="200"/>
                        </a:spcBef>
                        <a:spcAft>
                          <a:spcPts val="200"/>
                        </a:spcAft>
                      </a:pPr>
                      <a:r>
                        <a:rPr lang="en-AU" sz="1200" b="0" kern="1200">
                          <a:solidFill>
                            <a:schemeClr val="tx1">
                              <a:lumMod val="65000"/>
                              <a:lumOff val="35000"/>
                            </a:schemeClr>
                          </a:solidFill>
                          <a:effectLst/>
                          <a:latin typeface="+mn-lt"/>
                          <a:ea typeface="+mn-ea"/>
                          <a:cs typeface="+mn-cs"/>
                        </a:rPr>
                        <a:t>Q1 2022</a:t>
                      </a:r>
                    </a:p>
                  </a:txBody>
                  <a:tcPr marL="51435" marR="51435" marT="0" marB="0" anchor="ctr">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240209"/>
                  </a:ext>
                </a:extLst>
              </a:tr>
              <a:tr h="329250">
                <a:tc>
                  <a:txBody>
                    <a:bodyPr/>
                    <a:lstStyle/>
                    <a:p>
                      <a:pPr marL="0" algn="l" defTabSz="914400" rtl="0" eaLnBrk="1" latinLnBrk="0" hangingPunct="0">
                        <a:lnSpc>
                          <a:spcPts val="1100"/>
                        </a:lnSpc>
                        <a:spcBef>
                          <a:spcPts val="200"/>
                        </a:spcBef>
                        <a:spcAft>
                          <a:spcPts val="200"/>
                        </a:spcAft>
                      </a:pPr>
                      <a:r>
                        <a:rPr lang="en-AU" sz="1200" b="1" kern="1200">
                          <a:solidFill>
                            <a:schemeClr val="tx1">
                              <a:lumMod val="65000"/>
                              <a:lumOff val="35000"/>
                            </a:schemeClr>
                          </a:solidFill>
                          <a:effectLst/>
                          <a:latin typeface="+mn-lt"/>
                          <a:ea typeface="+mn-ea"/>
                          <a:cs typeface="+mn-cs"/>
                        </a:rPr>
                        <a:t>Indicative Construction</a:t>
                      </a:r>
                    </a:p>
                  </a:txBody>
                  <a:tcPr marL="0" marR="0" marT="0" marB="0" anchor="ctr">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rtl="0" eaLnBrk="1" latinLnBrk="0" hangingPunct="0">
                        <a:lnSpc>
                          <a:spcPts val="1100"/>
                        </a:lnSpc>
                        <a:spcBef>
                          <a:spcPts val="200"/>
                        </a:spcBef>
                        <a:spcAft>
                          <a:spcPts val="200"/>
                        </a:spcAft>
                      </a:pPr>
                      <a:r>
                        <a:rPr lang="en-AU" sz="1200" b="0" kern="1200">
                          <a:solidFill>
                            <a:schemeClr val="tx1">
                              <a:lumMod val="65000"/>
                              <a:lumOff val="35000"/>
                            </a:schemeClr>
                          </a:solidFill>
                          <a:effectLst/>
                          <a:latin typeface="+mn-lt"/>
                          <a:ea typeface="+mn-ea"/>
                          <a:cs typeface="+mn-cs"/>
                        </a:rPr>
                        <a:t>   Q4 2023 </a:t>
                      </a:r>
                    </a:p>
                  </a:txBody>
                  <a:tcPr marL="51435" marR="51435" marT="0" marB="0" anchor="ctr">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5655374"/>
                  </a:ext>
                </a:extLst>
              </a:tr>
              <a:tr h="329250">
                <a:tc>
                  <a:txBody>
                    <a:bodyPr/>
                    <a:lstStyle/>
                    <a:p>
                      <a:pPr marL="0" algn="l" defTabSz="914400" rtl="0" eaLnBrk="1" latinLnBrk="0" hangingPunct="0">
                        <a:lnSpc>
                          <a:spcPts val="1100"/>
                        </a:lnSpc>
                        <a:spcBef>
                          <a:spcPts val="200"/>
                        </a:spcBef>
                        <a:spcAft>
                          <a:spcPts val="200"/>
                        </a:spcAft>
                      </a:pPr>
                      <a:r>
                        <a:rPr lang="en-US" sz="1200" b="1" kern="1200">
                          <a:solidFill>
                            <a:schemeClr val="tx1">
                              <a:lumMod val="65000"/>
                              <a:lumOff val="35000"/>
                            </a:schemeClr>
                          </a:solidFill>
                          <a:effectLst/>
                          <a:latin typeface="+mn-lt"/>
                          <a:ea typeface="+mn-ea"/>
                          <a:cs typeface="+mn-cs"/>
                        </a:rPr>
                        <a:t>Site</a:t>
                      </a:r>
                      <a:endParaRPr lang="en-AU" sz="1200" b="1" kern="1200">
                        <a:solidFill>
                          <a:schemeClr val="tx1">
                            <a:lumMod val="65000"/>
                            <a:lumOff val="35000"/>
                          </a:schemeClr>
                        </a:solidFill>
                        <a:effectLst/>
                        <a:latin typeface="+mn-lt"/>
                        <a:ea typeface="+mn-ea"/>
                        <a:cs typeface="+mn-cs"/>
                      </a:endParaRPr>
                    </a:p>
                  </a:txBody>
                  <a:tcPr marL="0" marR="0" marT="0" marB="0" anchor="ctr">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rtl="0" eaLnBrk="1" latinLnBrk="0" hangingPunct="0">
                        <a:lnSpc>
                          <a:spcPts val="1100"/>
                        </a:lnSpc>
                        <a:spcBef>
                          <a:spcPts val="200"/>
                        </a:spcBef>
                        <a:spcAft>
                          <a:spcPts val="200"/>
                        </a:spcAft>
                      </a:pPr>
                      <a:r>
                        <a:rPr lang="en-US" sz="1200" b="0" kern="1200">
                          <a:solidFill>
                            <a:schemeClr val="tx1">
                              <a:lumMod val="65000"/>
                              <a:lumOff val="35000"/>
                            </a:schemeClr>
                          </a:solidFill>
                          <a:effectLst/>
                          <a:latin typeface="+mn-lt"/>
                          <a:ea typeface="+mn-ea"/>
                          <a:cs typeface="+mn-cs"/>
                        </a:rPr>
                        <a:t>7,548 ha</a:t>
                      </a:r>
                      <a:endParaRPr lang="en-AU" sz="1200" b="0" kern="1200">
                        <a:solidFill>
                          <a:schemeClr val="tx1">
                            <a:lumMod val="65000"/>
                            <a:lumOff val="35000"/>
                          </a:schemeClr>
                        </a:solidFill>
                        <a:effectLst/>
                        <a:latin typeface="+mn-lt"/>
                        <a:ea typeface="+mn-ea"/>
                        <a:cs typeface="+mn-cs"/>
                      </a:endParaRPr>
                    </a:p>
                  </a:txBody>
                  <a:tcPr marL="51435" marR="51435" marT="0" marB="0" anchor="ctr">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6900596"/>
                  </a:ext>
                </a:extLst>
              </a:tr>
            </a:tbl>
          </a:graphicData>
        </a:graphic>
      </p:graphicFrame>
      <p:sp>
        <p:nvSpPr>
          <p:cNvPr id="9" name="Title 1">
            <a:extLst>
              <a:ext uri="{FF2B5EF4-FFF2-40B4-BE49-F238E27FC236}">
                <a16:creationId xmlns:a16="http://schemas.microsoft.com/office/drawing/2014/main" id="{1C0447F8-BC8A-4944-A077-A079FA3D1A37}"/>
              </a:ext>
            </a:extLst>
          </p:cNvPr>
          <p:cNvSpPr txBox="1">
            <a:spLocks/>
          </p:cNvSpPr>
          <p:nvPr/>
        </p:nvSpPr>
        <p:spPr>
          <a:xfrm>
            <a:off x="161287" y="208400"/>
            <a:ext cx="10899648" cy="362055"/>
          </a:xfrm>
          <a:prstGeom prst="rect">
            <a:avLst/>
          </a:prstGeom>
        </p:spPr>
        <p:txBody>
          <a:bodyPr lIns="91440" tIns="45720" rIns="91440" bIns="45720" anchor="t"/>
          <a:lstStyle>
            <a:lvl1pPr algn="l" rtl="0" eaLnBrk="0" fontAlgn="base" hangingPunct="0">
              <a:spcBef>
                <a:spcPct val="0"/>
              </a:spcBef>
              <a:spcAft>
                <a:spcPct val="0"/>
              </a:spcAft>
              <a:defRPr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Trebuchet MS" pitchFamily="34" charset="0"/>
              </a:defRPr>
            </a:lvl2pPr>
            <a:lvl3pPr algn="l" rtl="0" eaLnBrk="0" fontAlgn="base" hangingPunct="0">
              <a:spcBef>
                <a:spcPct val="0"/>
              </a:spcBef>
              <a:spcAft>
                <a:spcPct val="0"/>
              </a:spcAft>
              <a:defRPr sz="4400">
                <a:solidFill>
                  <a:schemeClr val="tx1"/>
                </a:solidFill>
                <a:latin typeface="Trebuchet MS" pitchFamily="34" charset="0"/>
              </a:defRPr>
            </a:lvl3pPr>
            <a:lvl4pPr algn="l" rtl="0" eaLnBrk="0" fontAlgn="base" hangingPunct="0">
              <a:spcBef>
                <a:spcPct val="0"/>
              </a:spcBef>
              <a:spcAft>
                <a:spcPct val="0"/>
              </a:spcAft>
              <a:defRPr sz="4400">
                <a:solidFill>
                  <a:schemeClr val="tx1"/>
                </a:solidFill>
                <a:latin typeface="Trebuchet MS" pitchFamily="34" charset="0"/>
              </a:defRPr>
            </a:lvl4pPr>
            <a:lvl5pPr algn="l" rtl="0" eaLnBrk="0" fontAlgn="base" hangingPunct="0">
              <a:spcBef>
                <a:spcPct val="0"/>
              </a:spcBef>
              <a:spcAft>
                <a:spcPct val="0"/>
              </a:spcAft>
              <a:defRPr sz="4400">
                <a:solidFill>
                  <a:schemeClr val="tx1"/>
                </a:solidFill>
                <a:latin typeface="Trebuchet MS" pitchFamily="34" charset="0"/>
              </a:defRPr>
            </a:lvl5pPr>
            <a:lvl6pPr marL="457155" algn="ctr" rtl="0" fontAlgn="base">
              <a:spcBef>
                <a:spcPct val="0"/>
              </a:spcBef>
              <a:spcAft>
                <a:spcPct val="0"/>
              </a:spcAft>
              <a:defRPr sz="4400">
                <a:solidFill>
                  <a:schemeClr val="tx1"/>
                </a:solidFill>
                <a:latin typeface="Trebuchet MS" pitchFamily="34" charset="0"/>
              </a:defRPr>
            </a:lvl6pPr>
            <a:lvl7pPr marL="914309" algn="ctr" rtl="0" fontAlgn="base">
              <a:spcBef>
                <a:spcPct val="0"/>
              </a:spcBef>
              <a:spcAft>
                <a:spcPct val="0"/>
              </a:spcAft>
              <a:defRPr sz="4400">
                <a:solidFill>
                  <a:schemeClr val="tx1"/>
                </a:solidFill>
                <a:latin typeface="Trebuchet MS" pitchFamily="34" charset="0"/>
              </a:defRPr>
            </a:lvl7pPr>
            <a:lvl8pPr marL="1371464" algn="ctr" rtl="0" fontAlgn="base">
              <a:spcBef>
                <a:spcPct val="0"/>
              </a:spcBef>
              <a:spcAft>
                <a:spcPct val="0"/>
              </a:spcAft>
              <a:defRPr sz="4400">
                <a:solidFill>
                  <a:schemeClr val="tx1"/>
                </a:solidFill>
                <a:latin typeface="Trebuchet MS" pitchFamily="34" charset="0"/>
              </a:defRPr>
            </a:lvl8pPr>
            <a:lvl9pPr marL="1828618" algn="ctr" rtl="0" fontAlgn="base">
              <a:spcBef>
                <a:spcPct val="0"/>
              </a:spcBef>
              <a:spcAft>
                <a:spcPct val="0"/>
              </a:spcAft>
              <a:defRPr sz="4400">
                <a:solidFill>
                  <a:schemeClr val="tx1"/>
                </a:solidFill>
                <a:latin typeface="Trebuchet MS"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37421"/>
                </a:solidFill>
                <a:effectLst/>
                <a:uLnTx/>
                <a:uFillTx/>
                <a:latin typeface="Trebuchet MS"/>
                <a:ea typeface="+mj-ea"/>
                <a:cs typeface="+mj-cs"/>
              </a:rPr>
              <a:t>Project </a:t>
            </a:r>
            <a:r>
              <a:rPr lang="en-US" sz="2000" b="1">
                <a:solidFill>
                  <a:srgbClr val="F37421"/>
                </a:solidFill>
                <a:latin typeface="Trebuchet MS"/>
              </a:rPr>
              <a:t>Summary</a:t>
            </a:r>
            <a:endParaRPr kumimoji="0" lang="en-AU" sz="2000" b="1" i="0" u="none" strike="noStrike" kern="1200" cap="none" spc="0" normalizeH="0" baseline="0" noProof="0">
              <a:ln>
                <a:noFill/>
              </a:ln>
              <a:solidFill>
                <a:srgbClr val="F37421"/>
              </a:solidFill>
              <a:effectLst/>
              <a:uLnTx/>
              <a:uFillTx/>
              <a:latin typeface="Trebuchet MS"/>
              <a:ea typeface="+mj-ea"/>
              <a:cs typeface="+mj-cs"/>
            </a:endParaRPr>
          </a:p>
        </p:txBody>
      </p:sp>
      <p:sp>
        <p:nvSpPr>
          <p:cNvPr id="2" name="TextBox 1">
            <a:extLst>
              <a:ext uri="{FF2B5EF4-FFF2-40B4-BE49-F238E27FC236}">
                <a16:creationId xmlns:a16="http://schemas.microsoft.com/office/drawing/2014/main" id="{CF04F85B-A0BD-42B3-A7E7-1C9AF8BB03EA}"/>
              </a:ext>
            </a:extLst>
          </p:cNvPr>
          <p:cNvSpPr txBox="1"/>
          <p:nvPr/>
        </p:nvSpPr>
        <p:spPr>
          <a:xfrm>
            <a:off x="279972" y="4338948"/>
            <a:ext cx="5831840" cy="1700466"/>
          </a:xfrm>
          <a:prstGeom prst="rect">
            <a:avLst/>
          </a:prstGeom>
          <a:noFill/>
        </p:spPr>
        <p:txBody>
          <a:bodyPr wrap="square" lIns="0" tIns="0" rIns="0" bIns="0" rtlCol="0" anchor="t">
            <a:spAutoFit/>
          </a:bodyPr>
          <a:lstStyle/>
          <a:p>
            <a:pPr marL="135255" indent="-135255">
              <a:spcAft>
                <a:spcPts val="675"/>
              </a:spcAft>
              <a:buClr>
                <a:srgbClr val="F47321"/>
              </a:buClr>
              <a:buFont typeface="Wingdings" panose="05000000000000000000" pitchFamily="2" charset="2"/>
              <a:buChar char="ü"/>
              <a:defRPr/>
            </a:pPr>
            <a:r>
              <a:rPr lang="en-AU" sz="1400">
                <a:solidFill>
                  <a:schemeClr val="tx1">
                    <a:lumMod val="65000"/>
                    <a:lumOff val="35000"/>
                  </a:schemeClr>
                </a:solidFill>
                <a:latin typeface="+mj-lt"/>
              </a:rPr>
              <a:t>Project Area excludes vegetation associated with Barneys Reef formation and avoids disturbance to Registered Aboriginal sites</a:t>
            </a:r>
          </a:p>
          <a:p>
            <a:pPr marL="135255" indent="-135255">
              <a:spcAft>
                <a:spcPts val="675"/>
              </a:spcAft>
              <a:buClr>
                <a:srgbClr val="F47321"/>
              </a:buClr>
              <a:buFont typeface="Wingdings" panose="05000000000000000000" pitchFamily="2" charset="2"/>
              <a:buChar char="ü"/>
              <a:defRPr/>
            </a:pPr>
            <a:r>
              <a:rPr lang="en-US" sz="1400">
                <a:solidFill>
                  <a:schemeClr val="tx1">
                    <a:lumMod val="65000"/>
                    <a:lumOff val="35000"/>
                  </a:schemeClr>
                </a:solidFill>
                <a:latin typeface="+mj-lt"/>
              </a:rPr>
              <a:t>Internal access tracks designed to avoid vegetation removal where possible</a:t>
            </a:r>
          </a:p>
          <a:p>
            <a:pPr marL="135255" indent="-135255">
              <a:spcAft>
                <a:spcPts val="675"/>
              </a:spcAft>
              <a:buClr>
                <a:srgbClr val="F47321"/>
              </a:buClr>
              <a:buFont typeface="Wingdings" panose="05000000000000000000" pitchFamily="2" charset="2"/>
              <a:buChar char="ü"/>
              <a:defRPr/>
            </a:pPr>
            <a:r>
              <a:rPr lang="en-AU" sz="1400">
                <a:solidFill>
                  <a:schemeClr val="tx1">
                    <a:lumMod val="65000"/>
                    <a:lumOff val="35000"/>
                  </a:schemeClr>
                </a:solidFill>
                <a:latin typeface="+mj-lt"/>
              </a:rPr>
              <a:t>Appropriate access points to the Project Area located to restrict level of road works required</a:t>
            </a:r>
          </a:p>
          <a:p>
            <a:pPr marL="135255" indent="-135255">
              <a:spcAft>
                <a:spcPts val="675"/>
              </a:spcAft>
              <a:buClr>
                <a:srgbClr val="F47321"/>
              </a:buClr>
              <a:buFont typeface="Wingdings" panose="05000000000000000000" pitchFamily="2" charset="2"/>
              <a:buChar char="ü"/>
              <a:defRPr/>
            </a:pPr>
            <a:endParaRPr lang="en-AU" sz="900">
              <a:solidFill>
                <a:srgbClr val="6A747C"/>
              </a:solidFill>
            </a:endParaRPr>
          </a:p>
        </p:txBody>
      </p:sp>
      <p:sp>
        <p:nvSpPr>
          <p:cNvPr id="7" name="Rectangle 6">
            <a:extLst>
              <a:ext uri="{FF2B5EF4-FFF2-40B4-BE49-F238E27FC236}">
                <a16:creationId xmlns:a16="http://schemas.microsoft.com/office/drawing/2014/main" id="{84858D06-BC9D-473F-A049-6F84425283DF}"/>
              </a:ext>
            </a:extLst>
          </p:cNvPr>
          <p:cNvSpPr/>
          <p:nvPr/>
        </p:nvSpPr>
        <p:spPr>
          <a:xfrm>
            <a:off x="279972" y="3510681"/>
            <a:ext cx="5961170" cy="605020"/>
          </a:xfrm>
          <a:prstGeom prst="rect">
            <a:avLst/>
          </a:prstGeom>
          <a:solidFill>
            <a:srgbClr val="F4732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685800">
              <a:defRPr/>
            </a:pPr>
            <a:r>
              <a:rPr lang="en-AU" sz="1350">
                <a:solidFill>
                  <a:schemeClr val="bg1"/>
                </a:solidFill>
                <a:latin typeface="Trebuchet MS"/>
              </a:rPr>
              <a:t>LAYOUT</a:t>
            </a:r>
          </a:p>
        </p:txBody>
      </p:sp>
    </p:spTree>
    <p:extLst>
      <p:ext uri="{BB962C8B-B14F-4D97-AF65-F5344CB8AC3E}">
        <p14:creationId xmlns:p14="http://schemas.microsoft.com/office/powerpoint/2010/main" val="3103676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3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8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3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par>
                          <p:cTn id="23" fill="hold">
                            <p:stCondLst>
                              <p:cond delay="1600"/>
                            </p:stCondLst>
                            <p:childTnLst>
                              <p:par>
                                <p:cTn id="24" presetID="2" presetClass="entr" presetSubtype="4" decel="10000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2"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7E7D8-AD57-493F-A3A7-94CA8DDCFAA0}"/>
              </a:ext>
            </a:extLst>
          </p:cNvPr>
          <p:cNvSpPr>
            <a:spLocks noGrp="1"/>
          </p:cNvSpPr>
          <p:nvPr>
            <p:ph type="title"/>
          </p:nvPr>
        </p:nvSpPr>
        <p:spPr/>
        <p:txBody>
          <a:bodyPr/>
          <a:lstStyle/>
          <a:p>
            <a:r>
              <a:rPr lang="en-AU"/>
              <a:t>Indicative Project Timeline </a:t>
            </a:r>
          </a:p>
        </p:txBody>
      </p:sp>
      <p:sp>
        <p:nvSpPr>
          <p:cNvPr id="3" name="Slide Number Placeholder 2">
            <a:extLst>
              <a:ext uri="{FF2B5EF4-FFF2-40B4-BE49-F238E27FC236}">
                <a16:creationId xmlns:a16="http://schemas.microsoft.com/office/drawing/2014/main" id="{3CD9B2E8-8EE3-4C27-92BA-48EFA51444FE}"/>
              </a:ext>
            </a:extLst>
          </p:cNvPr>
          <p:cNvSpPr>
            <a:spLocks noGrp="1"/>
          </p:cNvSpPr>
          <p:nvPr>
            <p:ph type="sldNum" sz="quarter" idx="10"/>
          </p:nvPr>
        </p:nvSpPr>
        <p:spPr/>
        <p:txBody>
          <a:bodyPr/>
          <a:lstStyle/>
          <a:p>
            <a:pPr>
              <a:defRPr/>
            </a:pPr>
            <a:fld id="{D781A3D0-94F4-433B-807F-7B6F6CFF0DB7}" type="slidenum">
              <a:rPr lang="en-US" altLang="en-US" smtClean="0"/>
              <a:pPr>
                <a:defRPr/>
              </a:pPr>
              <a:t>5</a:t>
            </a:fld>
            <a:endParaRPr lang="en-US" altLang="en-US"/>
          </a:p>
        </p:txBody>
      </p:sp>
      <p:sp>
        <p:nvSpPr>
          <p:cNvPr id="4" name="Text Placeholder 3">
            <a:extLst>
              <a:ext uri="{FF2B5EF4-FFF2-40B4-BE49-F238E27FC236}">
                <a16:creationId xmlns:a16="http://schemas.microsoft.com/office/drawing/2014/main" id="{3165746C-B002-4934-AFF9-561CC75372F3}"/>
              </a:ext>
            </a:extLst>
          </p:cNvPr>
          <p:cNvSpPr>
            <a:spLocks noGrp="1"/>
          </p:cNvSpPr>
          <p:nvPr>
            <p:ph type="body" sz="quarter" idx="11"/>
          </p:nvPr>
        </p:nvSpPr>
        <p:spPr>
          <a:xfrm>
            <a:off x="384131" y="1031214"/>
            <a:ext cx="10775100" cy="4442535"/>
          </a:xfrm>
        </p:spPr>
        <p:txBody>
          <a:bodyPr/>
          <a:lstStyle/>
          <a:p>
            <a:pPr marL="342900" indent="-342900">
              <a:buFont typeface="Arial" panose="020B0604020202020204" pitchFamily="34" charset="0"/>
              <a:buChar char="•"/>
            </a:pPr>
            <a:r>
              <a:rPr lang="en-AU" sz="2000"/>
              <a:t>Complete EIS studies and finalise reports Jan-Feb 2022</a:t>
            </a:r>
          </a:p>
          <a:p>
            <a:pPr marL="342900" indent="-342900">
              <a:buFont typeface="Arial" panose="020B0604020202020204" pitchFamily="34" charset="0"/>
              <a:buChar char="•"/>
            </a:pPr>
            <a:endParaRPr lang="en-AU" sz="2000"/>
          </a:p>
          <a:p>
            <a:pPr marL="342900" indent="-342900">
              <a:buFont typeface="Arial" panose="020B0604020202020204" pitchFamily="34" charset="0"/>
              <a:buChar char="•"/>
            </a:pPr>
            <a:r>
              <a:rPr lang="en-AU" sz="2000"/>
              <a:t>Development Application and Environmental Impact Statement Lodgement March 2022</a:t>
            </a:r>
          </a:p>
          <a:p>
            <a:pPr marL="342900" indent="-342900">
              <a:buFont typeface="Arial" panose="020B0604020202020204" pitchFamily="34" charset="0"/>
              <a:buChar char="•"/>
            </a:pPr>
            <a:endParaRPr lang="en-AU" sz="2000"/>
          </a:p>
          <a:p>
            <a:pPr marL="342900" indent="-342900">
              <a:buFont typeface="Arial" panose="020B0604020202020204" pitchFamily="34" charset="0"/>
              <a:buChar char="•"/>
            </a:pPr>
            <a:r>
              <a:rPr lang="en-AU" sz="2000"/>
              <a:t>Neighbour Shared Benefit Scheme finalised June – July 2022</a:t>
            </a:r>
          </a:p>
          <a:p>
            <a:pPr marL="342900" indent="-342900">
              <a:buFont typeface="Arial" panose="020B0604020202020204" pitchFamily="34" charset="0"/>
              <a:buChar char="•"/>
            </a:pPr>
            <a:endParaRPr lang="en-AU" sz="2000"/>
          </a:p>
          <a:p>
            <a:pPr marL="342900" indent="-342900">
              <a:buFont typeface="Arial" panose="020B0604020202020204" pitchFamily="34" charset="0"/>
              <a:buChar char="•"/>
            </a:pPr>
            <a:r>
              <a:rPr lang="en-AU" sz="2000"/>
              <a:t>Construction Commencement Dec 2023/Jan 2024</a:t>
            </a:r>
          </a:p>
          <a:p>
            <a:pPr marL="342900" indent="-342900">
              <a:buFont typeface="Arial" panose="020B0604020202020204" pitchFamily="34" charset="0"/>
              <a:buChar char="•"/>
            </a:pPr>
            <a:endParaRPr lang="en-AU" sz="2000"/>
          </a:p>
          <a:p>
            <a:pPr marL="342900" indent="-342900">
              <a:buFont typeface="Arial" panose="020B0604020202020204" pitchFamily="34" charset="0"/>
              <a:buChar char="•"/>
            </a:pPr>
            <a:r>
              <a:rPr lang="en-AU" sz="2000"/>
              <a:t>Commercial Operations April 2026 </a:t>
            </a:r>
          </a:p>
          <a:p>
            <a:pPr marL="342900" indent="-342900">
              <a:buFont typeface="Arial" panose="020B0604020202020204" pitchFamily="34" charset="0"/>
              <a:buChar char="•"/>
            </a:pPr>
            <a:endParaRPr lang="en-AU" sz="2000"/>
          </a:p>
          <a:p>
            <a:pPr marL="342900" indent="-342900">
              <a:buFont typeface="Arial" panose="020B0604020202020204" pitchFamily="34" charset="0"/>
              <a:buChar char="•"/>
            </a:pPr>
            <a:r>
              <a:rPr lang="en-AU" sz="2000"/>
              <a:t>Repowering or Decommissioning April 2056 </a:t>
            </a:r>
          </a:p>
          <a:p>
            <a:pPr marL="342900" indent="-342900">
              <a:buAutoNum type="arabicPeriod"/>
            </a:pPr>
            <a:endParaRPr lang="en-AU"/>
          </a:p>
        </p:txBody>
      </p:sp>
    </p:spTree>
    <p:extLst>
      <p:ext uri="{BB962C8B-B14F-4D97-AF65-F5344CB8AC3E}">
        <p14:creationId xmlns:p14="http://schemas.microsoft.com/office/powerpoint/2010/main" val="190324414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8F3896-0D75-4671-A4A6-5BB838085E2A}"/>
              </a:ext>
            </a:extLst>
          </p:cNvPr>
          <p:cNvSpPr>
            <a:spLocks noGrp="1"/>
          </p:cNvSpPr>
          <p:nvPr>
            <p:ph type="sldNum" sz="quarter" idx="10"/>
          </p:nvPr>
        </p:nvSpPr>
        <p:spPr/>
        <p:txBody>
          <a:bodyPr/>
          <a:lstStyle/>
          <a:p>
            <a:pPr>
              <a:defRPr/>
            </a:pPr>
            <a:fld id="{D781A3D0-94F4-433B-807F-7B6F6CFF0DB7}" type="slidenum">
              <a:rPr lang="en-US" altLang="en-US" smtClean="0"/>
              <a:pPr>
                <a:defRPr/>
              </a:pPr>
              <a:t>6</a:t>
            </a:fld>
            <a:endParaRPr lang="en-US" altLang="en-US"/>
          </a:p>
        </p:txBody>
      </p:sp>
      <p:sp>
        <p:nvSpPr>
          <p:cNvPr id="4" name="Text Placeholder 3">
            <a:extLst>
              <a:ext uri="{FF2B5EF4-FFF2-40B4-BE49-F238E27FC236}">
                <a16:creationId xmlns:a16="http://schemas.microsoft.com/office/drawing/2014/main" id="{01F6B2F0-B452-4659-8380-3BA1F2977499}"/>
              </a:ext>
            </a:extLst>
          </p:cNvPr>
          <p:cNvSpPr>
            <a:spLocks noGrp="1"/>
          </p:cNvSpPr>
          <p:nvPr>
            <p:ph type="body" sz="quarter" idx="11"/>
          </p:nvPr>
        </p:nvSpPr>
        <p:spPr>
          <a:xfrm>
            <a:off x="298142" y="575654"/>
            <a:ext cx="6122357" cy="4943733"/>
          </a:xfrm>
        </p:spPr>
        <p:txBody>
          <a:bodyPr/>
          <a:lstStyle/>
          <a:p>
            <a:pPr lvl="0" eaLnBrk="1" fontAlgn="auto" hangingPunct="1">
              <a:spcBef>
                <a:spcPts val="600"/>
              </a:spcBef>
              <a:spcAft>
                <a:spcPts val="0"/>
              </a:spcAft>
            </a:pPr>
            <a:r>
              <a:rPr lang="en-AU">
                <a:latin typeface="+mj-lt"/>
              </a:rPr>
              <a:t>Barneys Reef Wind Farm will trigger the SSD planning process in NSW</a:t>
            </a:r>
          </a:p>
          <a:p>
            <a:pPr lvl="0" eaLnBrk="1" fontAlgn="auto" hangingPunct="1">
              <a:spcBef>
                <a:spcPts val="0"/>
              </a:spcBef>
              <a:spcAft>
                <a:spcPts val="0"/>
              </a:spcAft>
            </a:pPr>
            <a:endParaRPr lang="en-AU">
              <a:latin typeface="+mj-lt"/>
            </a:endParaRPr>
          </a:p>
          <a:p>
            <a:pPr lvl="0" eaLnBrk="1" fontAlgn="auto" hangingPunct="1">
              <a:spcBef>
                <a:spcPts val="0"/>
              </a:spcBef>
              <a:spcAft>
                <a:spcPts val="0"/>
              </a:spcAft>
            </a:pPr>
            <a:r>
              <a:rPr lang="en-AU">
                <a:latin typeface="+mj-lt"/>
              </a:rPr>
              <a:t>Social and environmental assessment studies are underway, including:</a:t>
            </a:r>
          </a:p>
          <a:p>
            <a:pPr lvl="0" eaLnBrk="1" fontAlgn="auto" hangingPunct="1">
              <a:spcBef>
                <a:spcPts val="0"/>
              </a:spcBef>
              <a:spcAft>
                <a:spcPts val="0"/>
              </a:spcAft>
            </a:pPr>
            <a:endParaRPr lang="en-AU">
              <a:latin typeface="+mj-lt"/>
            </a:endParaRPr>
          </a:p>
          <a:p>
            <a:pPr marL="742950" lvl="1" indent="-285750" eaLnBrk="1" fontAlgn="auto" hangingPunct="1">
              <a:spcBef>
                <a:spcPts val="0"/>
              </a:spcBef>
              <a:spcAft>
                <a:spcPts val="0"/>
              </a:spcAft>
            </a:pPr>
            <a:r>
              <a:rPr lang="en-AU">
                <a:latin typeface="+mj-lt"/>
              </a:rPr>
              <a:t>Noise</a:t>
            </a:r>
          </a:p>
          <a:p>
            <a:pPr marL="742950" lvl="1" indent="-285750" eaLnBrk="1" fontAlgn="auto" hangingPunct="1">
              <a:spcBef>
                <a:spcPts val="0"/>
              </a:spcBef>
              <a:spcAft>
                <a:spcPts val="0"/>
              </a:spcAft>
            </a:pPr>
            <a:r>
              <a:rPr lang="en-AU">
                <a:latin typeface="+mj-lt"/>
              </a:rPr>
              <a:t>Visual </a:t>
            </a:r>
          </a:p>
          <a:p>
            <a:pPr marL="742950" lvl="1" indent="-285750" eaLnBrk="1" fontAlgn="auto" hangingPunct="1">
              <a:spcBef>
                <a:spcPts val="0"/>
              </a:spcBef>
              <a:spcAft>
                <a:spcPts val="0"/>
              </a:spcAft>
            </a:pPr>
            <a:r>
              <a:rPr lang="en-AU">
                <a:latin typeface="+mj-lt"/>
              </a:rPr>
              <a:t>Biodiversity</a:t>
            </a:r>
          </a:p>
          <a:p>
            <a:pPr marL="742950" lvl="1" indent="-285750" eaLnBrk="1" fontAlgn="auto" hangingPunct="1">
              <a:spcBef>
                <a:spcPts val="0"/>
              </a:spcBef>
              <a:spcAft>
                <a:spcPts val="0"/>
              </a:spcAft>
            </a:pPr>
            <a:r>
              <a:rPr lang="en-AU">
                <a:latin typeface="+mj-lt"/>
              </a:rPr>
              <a:t>Aboriginal cultural heritage, incl Historic heritage</a:t>
            </a:r>
          </a:p>
          <a:p>
            <a:pPr marL="742950" lvl="1" indent="-285750" eaLnBrk="1" fontAlgn="auto" hangingPunct="1">
              <a:spcBef>
                <a:spcPts val="0"/>
              </a:spcBef>
              <a:spcAft>
                <a:spcPts val="0"/>
              </a:spcAft>
            </a:pPr>
            <a:r>
              <a:rPr lang="en-AU">
                <a:latin typeface="+mj-lt"/>
              </a:rPr>
              <a:t>Water</a:t>
            </a:r>
          </a:p>
          <a:p>
            <a:pPr marL="742950" lvl="1" indent="-285750" eaLnBrk="1" fontAlgn="auto" hangingPunct="1">
              <a:spcBef>
                <a:spcPts val="0"/>
              </a:spcBef>
              <a:spcAft>
                <a:spcPts val="0"/>
              </a:spcAft>
            </a:pPr>
            <a:r>
              <a:rPr lang="en-AU">
                <a:latin typeface="+mj-lt"/>
              </a:rPr>
              <a:t>Traffic</a:t>
            </a:r>
          </a:p>
          <a:p>
            <a:pPr marL="742950" lvl="1" indent="-285750" eaLnBrk="1" fontAlgn="auto" hangingPunct="1">
              <a:spcBef>
                <a:spcPts val="0"/>
              </a:spcBef>
              <a:spcAft>
                <a:spcPts val="0"/>
              </a:spcAft>
            </a:pPr>
            <a:r>
              <a:rPr lang="en-AU">
                <a:latin typeface="+mj-lt"/>
              </a:rPr>
              <a:t>Social </a:t>
            </a:r>
          </a:p>
          <a:p>
            <a:pPr marL="742950" lvl="1" indent="-285750" eaLnBrk="1" fontAlgn="auto" hangingPunct="1">
              <a:spcBef>
                <a:spcPts val="0"/>
              </a:spcBef>
              <a:spcAft>
                <a:spcPts val="0"/>
              </a:spcAft>
            </a:pPr>
            <a:r>
              <a:rPr lang="en-AU">
                <a:latin typeface="+mj-lt"/>
              </a:rPr>
              <a:t>Economic</a:t>
            </a:r>
          </a:p>
          <a:p>
            <a:pPr marL="742950" lvl="1" indent="-285750" eaLnBrk="1" fontAlgn="auto" hangingPunct="1">
              <a:spcBef>
                <a:spcPts val="0"/>
              </a:spcBef>
              <a:spcAft>
                <a:spcPts val="0"/>
              </a:spcAft>
            </a:pPr>
            <a:r>
              <a:rPr lang="en-AU">
                <a:latin typeface="+mj-lt"/>
              </a:rPr>
              <a:t>Soils </a:t>
            </a:r>
          </a:p>
          <a:p>
            <a:pPr marL="742950" lvl="1" indent="-285750" eaLnBrk="1" fontAlgn="auto" hangingPunct="1">
              <a:spcBef>
                <a:spcPts val="0"/>
              </a:spcBef>
              <a:spcAft>
                <a:spcPts val="0"/>
              </a:spcAft>
            </a:pPr>
            <a:r>
              <a:rPr lang="en-AU">
                <a:latin typeface="+mj-lt"/>
              </a:rPr>
              <a:t>Land Use Conflict</a:t>
            </a:r>
          </a:p>
          <a:p>
            <a:pPr marL="742950" lvl="1" indent="-285750" eaLnBrk="1" fontAlgn="auto" hangingPunct="1">
              <a:spcBef>
                <a:spcPts val="0"/>
              </a:spcBef>
              <a:spcAft>
                <a:spcPts val="0"/>
              </a:spcAft>
            </a:pPr>
            <a:r>
              <a:rPr lang="en-AU">
                <a:latin typeface="+mj-lt"/>
              </a:rPr>
              <a:t>Hazard and Risk </a:t>
            </a:r>
            <a:r>
              <a:rPr lang="en-AU" sz="1600">
                <a:latin typeface="+mj-lt"/>
              </a:rPr>
              <a:t>(including </a:t>
            </a:r>
            <a:r>
              <a:rPr lang="en-AU" sz="1600"/>
              <a:t>Aviation Safety, Electromagnetic Interference, Electromagnetic Fields, Blade Throw and Blade Glint, Bushfire Threat and Preliminary Hazard Analysis for the Battery Store)</a:t>
            </a:r>
            <a:endParaRPr lang="en-AU" sz="1600">
              <a:latin typeface="+mj-lt"/>
            </a:endParaRPr>
          </a:p>
          <a:p>
            <a:pPr marL="742950" lvl="1" indent="-285750" eaLnBrk="1" fontAlgn="auto" hangingPunct="1">
              <a:spcBef>
                <a:spcPts val="0"/>
              </a:spcBef>
              <a:spcAft>
                <a:spcPts val="0"/>
              </a:spcAft>
            </a:pPr>
            <a:r>
              <a:rPr lang="en-AU">
                <a:latin typeface="+mj-lt"/>
              </a:rPr>
              <a:t>Cumulative effects</a:t>
            </a:r>
          </a:p>
        </p:txBody>
      </p:sp>
      <p:sp>
        <p:nvSpPr>
          <p:cNvPr id="9" name="Title 1">
            <a:extLst>
              <a:ext uri="{FF2B5EF4-FFF2-40B4-BE49-F238E27FC236}">
                <a16:creationId xmlns:a16="http://schemas.microsoft.com/office/drawing/2014/main" id="{3D1C866E-CBC3-4E04-B489-BCCB5199759F}"/>
              </a:ext>
            </a:extLst>
          </p:cNvPr>
          <p:cNvSpPr>
            <a:spLocks noGrp="1"/>
          </p:cNvSpPr>
          <p:nvPr>
            <p:ph type="title"/>
          </p:nvPr>
        </p:nvSpPr>
        <p:spPr>
          <a:xfrm>
            <a:off x="0" y="104194"/>
            <a:ext cx="10899648" cy="362055"/>
          </a:xfrm>
        </p:spPr>
        <p:txBody>
          <a:bodyPr/>
          <a:lstStyle/>
          <a:p>
            <a:r>
              <a:rPr lang="en-US"/>
              <a:t>Planning and Development Process</a:t>
            </a:r>
            <a:endParaRPr lang="en-AU"/>
          </a:p>
        </p:txBody>
      </p:sp>
      <p:pic>
        <p:nvPicPr>
          <p:cNvPr id="6" name="Picture 5" descr="Timeline&#10;&#10;Description automatically generated">
            <a:extLst>
              <a:ext uri="{FF2B5EF4-FFF2-40B4-BE49-F238E27FC236}">
                <a16:creationId xmlns:a16="http://schemas.microsoft.com/office/drawing/2014/main" id="{65334E47-D495-42BA-BFD4-3F8E1C5BC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351" y="575654"/>
            <a:ext cx="3855720" cy="5839968"/>
          </a:xfrm>
          <a:prstGeom prst="rect">
            <a:avLst/>
          </a:prstGeom>
        </p:spPr>
      </p:pic>
    </p:spTree>
    <p:extLst>
      <p:ext uri="{BB962C8B-B14F-4D97-AF65-F5344CB8AC3E}">
        <p14:creationId xmlns:p14="http://schemas.microsoft.com/office/powerpoint/2010/main" val="318474619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58A6-80C5-448A-A5D0-121FBE4A1C1A}"/>
              </a:ext>
            </a:extLst>
          </p:cNvPr>
          <p:cNvSpPr>
            <a:spLocks noGrp="1"/>
          </p:cNvSpPr>
          <p:nvPr>
            <p:ph type="title"/>
          </p:nvPr>
        </p:nvSpPr>
        <p:spPr/>
        <p:txBody>
          <a:bodyPr/>
          <a:lstStyle/>
          <a:p>
            <a:r>
              <a:rPr lang="en-AU"/>
              <a:t>Project Layout </a:t>
            </a:r>
          </a:p>
        </p:txBody>
      </p:sp>
      <p:sp>
        <p:nvSpPr>
          <p:cNvPr id="3" name="Slide Number Placeholder 2">
            <a:extLst>
              <a:ext uri="{FF2B5EF4-FFF2-40B4-BE49-F238E27FC236}">
                <a16:creationId xmlns:a16="http://schemas.microsoft.com/office/drawing/2014/main" id="{7F05EFD4-2E78-4097-B8FF-8B6A3E68EA2D}"/>
              </a:ext>
            </a:extLst>
          </p:cNvPr>
          <p:cNvSpPr>
            <a:spLocks noGrp="1"/>
          </p:cNvSpPr>
          <p:nvPr>
            <p:ph type="sldNum" sz="quarter" idx="10"/>
          </p:nvPr>
        </p:nvSpPr>
        <p:spPr/>
        <p:txBody>
          <a:bodyPr/>
          <a:lstStyle/>
          <a:p>
            <a:pPr>
              <a:defRPr/>
            </a:pPr>
            <a:fld id="{D781A3D0-94F4-433B-807F-7B6F6CFF0DB7}" type="slidenum">
              <a:rPr lang="en-US" altLang="en-US" smtClean="0"/>
              <a:pPr>
                <a:defRPr/>
              </a:pPr>
              <a:t>7</a:t>
            </a:fld>
            <a:endParaRPr lang="en-US" altLang="en-US"/>
          </a:p>
        </p:txBody>
      </p:sp>
      <p:sp>
        <p:nvSpPr>
          <p:cNvPr id="4" name="Text Placeholder 3">
            <a:extLst>
              <a:ext uri="{FF2B5EF4-FFF2-40B4-BE49-F238E27FC236}">
                <a16:creationId xmlns:a16="http://schemas.microsoft.com/office/drawing/2014/main" id="{6760349C-33F5-4838-9BE8-FB9D5909077F}"/>
              </a:ext>
            </a:extLst>
          </p:cNvPr>
          <p:cNvSpPr>
            <a:spLocks noGrp="1"/>
          </p:cNvSpPr>
          <p:nvPr>
            <p:ph type="body" sz="quarter" idx="11"/>
          </p:nvPr>
        </p:nvSpPr>
        <p:spPr/>
        <p:txBody>
          <a:bodyPr/>
          <a:lstStyle/>
          <a:p>
            <a:r>
              <a:rPr lang="en-AU"/>
              <a:t>Has been designed with the following in mind: </a:t>
            </a:r>
          </a:p>
          <a:p>
            <a:endParaRPr lang="en-AU"/>
          </a:p>
          <a:p>
            <a:pPr marL="285750" indent="-285750">
              <a:buFont typeface="Arial" panose="020B0604020202020204" pitchFamily="34" charset="0"/>
              <a:buChar char="•"/>
            </a:pPr>
            <a:r>
              <a:rPr lang="en-AU"/>
              <a:t>All infrastructure avoids ‘Barneys Reef’ formation</a:t>
            </a:r>
          </a:p>
          <a:p>
            <a:pPr marL="285750" indent="-285750">
              <a:buFont typeface="Arial" panose="020B0604020202020204" pitchFamily="34" charset="0"/>
              <a:buChar char="•"/>
            </a:pPr>
            <a:r>
              <a:rPr lang="en-AU"/>
              <a:t>Avoids high risk ecological area and minimises impact in moderate risk ecological areas </a:t>
            </a:r>
          </a:p>
          <a:p>
            <a:pPr marL="285750" indent="-285750">
              <a:buFont typeface="Arial" panose="020B0604020202020204" pitchFamily="34" charset="0"/>
              <a:buChar char="•"/>
            </a:pPr>
            <a:r>
              <a:rPr lang="en-AU"/>
              <a:t>Has avoided all Aboriginal artefacts identified from desktop study (field work currently underway, infrastructure to be moved if required from this) </a:t>
            </a:r>
          </a:p>
          <a:p>
            <a:pPr marL="285750" indent="-285750">
              <a:buFont typeface="Arial" panose="020B0604020202020204" pitchFamily="34" charset="0"/>
              <a:buChar char="•"/>
            </a:pPr>
            <a:r>
              <a:rPr lang="en-AU"/>
              <a:t>Turbine setback of 2km from all non-involved residences </a:t>
            </a:r>
          </a:p>
          <a:p>
            <a:pPr marL="285750" indent="-285750">
              <a:buFont typeface="Arial" panose="020B0604020202020204" pitchFamily="34" charset="0"/>
              <a:buChar char="•"/>
            </a:pPr>
            <a:r>
              <a:rPr lang="en-AU"/>
              <a:t>High voltage powerlines designed to minimise visual impact to near neighbours </a:t>
            </a:r>
          </a:p>
          <a:p>
            <a:pPr marL="285750" indent="-285750">
              <a:buFont typeface="Arial" panose="020B0604020202020204" pitchFamily="34" charset="0"/>
              <a:buChar char="•"/>
            </a:pPr>
            <a:r>
              <a:rPr lang="en-AU"/>
              <a:t>Turbines will continue to be </a:t>
            </a:r>
            <a:r>
              <a:rPr lang="en-AU" err="1"/>
              <a:t>microsited</a:t>
            </a:r>
            <a:r>
              <a:rPr lang="en-AU"/>
              <a:t> as more information becomes available </a:t>
            </a:r>
          </a:p>
          <a:p>
            <a:pPr marL="285750" indent="-285750">
              <a:buFont typeface="Arial" panose="020B0604020202020204" pitchFamily="34" charset="0"/>
              <a:buChar char="•"/>
            </a:pPr>
            <a:endParaRPr lang="en-AU"/>
          </a:p>
          <a:p>
            <a:pPr marL="285750" indent="-285750">
              <a:buFont typeface="Arial" panose="020B0604020202020204" pitchFamily="34" charset="0"/>
              <a:buChar char="•"/>
            </a:pPr>
            <a:r>
              <a:rPr lang="en-AU"/>
              <a:t>Preliminary studies conducted on this layout. Layout changes and optimisation are underway to complete the EIS studies.</a:t>
            </a:r>
          </a:p>
        </p:txBody>
      </p:sp>
      <p:pic>
        <p:nvPicPr>
          <p:cNvPr id="5" name="Picture 2" descr="Map&#10;&#10;Description automatically generated">
            <a:extLst>
              <a:ext uri="{FF2B5EF4-FFF2-40B4-BE49-F238E27FC236}">
                <a16:creationId xmlns:a16="http://schemas.microsoft.com/office/drawing/2014/main" id="{C2E8F356-9F47-4F73-B798-B1B64FF0884E}"/>
              </a:ext>
            </a:extLst>
          </p:cNvPr>
          <p:cNvPicPr>
            <a:picLocks noChangeAspect="1"/>
          </p:cNvPicPr>
          <p:nvPr/>
        </p:nvPicPr>
        <p:blipFill>
          <a:blip r:embed="rId3"/>
          <a:stretch>
            <a:fillRect/>
          </a:stretch>
        </p:blipFill>
        <p:spPr>
          <a:xfrm>
            <a:off x="7198499" y="104194"/>
            <a:ext cx="4637901" cy="6632541"/>
          </a:xfrm>
          <a:prstGeom prst="rect">
            <a:avLst/>
          </a:prstGeom>
        </p:spPr>
      </p:pic>
    </p:spTree>
    <p:extLst>
      <p:ext uri="{BB962C8B-B14F-4D97-AF65-F5344CB8AC3E}">
        <p14:creationId xmlns:p14="http://schemas.microsoft.com/office/powerpoint/2010/main" val="163245509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1E863-4C30-47C4-B253-5B6F2A6BCD90}"/>
              </a:ext>
            </a:extLst>
          </p:cNvPr>
          <p:cNvSpPr>
            <a:spLocks noGrp="1"/>
          </p:cNvSpPr>
          <p:nvPr>
            <p:ph type="title"/>
          </p:nvPr>
        </p:nvSpPr>
        <p:spPr>
          <a:xfrm>
            <a:off x="-161365" y="122329"/>
            <a:ext cx="9789460" cy="362055"/>
          </a:xfrm>
        </p:spPr>
        <p:txBody>
          <a:bodyPr lIns="360000" tIns="45720" rIns="91440" bIns="45720" anchor="t">
            <a:noAutofit/>
          </a:bodyPr>
          <a:lstStyle/>
          <a:p>
            <a:r>
              <a:rPr lang="en-US"/>
              <a:t>Barneys Reef Wind Farm – Access</a:t>
            </a:r>
            <a:br>
              <a:rPr lang="en-US"/>
            </a:br>
            <a:endParaRPr lang="en-AU"/>
          </a:p>
        </p:txBody>
      </p:sp>
      <p:sp>
        <p:nvSpPr>
          <p:cNvPr id="3" name="Slide Number Placeholder 2">
            <a:extLst>
              <a:ext uri="{FF2B5EF4-FFF2-40B4-BE49-F238E27FC236}">
                <a16:creationId xmlns:a16="http://schemas.microsoft.com/office/drawing/2014/main" id="{365421DB-4F8F-45A6-A593-1EE1955F548D}"/>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781A3D0-94F4-433B-807F-7B6F6CFF0DB7}" type="slidenum">
              <a:rPr kumimoji="0" lang="en-US" altLang="en-US" sz="1067" b="0" i="0" u="none" strike="noStrike" kern="1200" cap="none" spc="0" normalizeH="0" baseline="0" noProof="0" smtClean="0">
                <a:ln>
                  <a:noFill/>
                </a:ln>
                <a:solidFill>
                  <a:srgbClr val="6A737B"/>
                </a:solidFill>
                <a:effectLst/>
                <a:uLnTx/>
                <a:uFillTx/>
                <a:latin typeface="Trebuchet MS"/>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067" b="0" i="0" u="none" strike="noStrike" kern="1200" cap="none" spc="0" normalizeH="0" baseline="0" noProof="0">
              <a:ln>
                <a:noFill/>
              </a:ln>
              <a:solidFill>
                <a:srgbClr val="6A737B"/>
              </a:solidFill>
              <a:effectLst/>
              <a:uLnTx/>
              <a:uFillTx/>
              <a:latin typeface="Trebuchet MS"/>
              <a:ea typeface="+mn-ea"/>
              <a:cs typeface="+mn-cs"/>
            </a:endParaRPr>
          </a:p>
        </p:txBody>
      </p:sp>
      <p:sp>
        <p:nvSpPr>
          <p:cNvPr id="4" name="Text Placeholder 3">
            <a:extLst>
              <a:ext uri="{FF2B5EF4-FFF2-40B4-BE49-F238E27FC236}">
                <a16:creationId xmlns:a16="http://schemas.microsoft.com/office/drawing/2014/main" id="{60589468-2167-44AD-908A-626DEF03C780}"/>
              </a:ext>
            </a:extLst>
          </p:cNvPr>
          <p:cNvSpPr>
            <a:spLocks noGrp="1"/>
          </p:cNvSpPr>
          <p:nvPr>
            <p:ph type="body" sz="quarter" idx="11"/>
          </p:nvPr>
        </p:nvSpPr>
        <p:spPr>
          <a:xfrm>
            <a:off x="147038" y="703955"/>
            <a:ext cx="6530236" cy="4442535"/>
          </a:xfrm>
        </p:spPr>
        <p:txBody>
          <a:bodyPr lIns="91440" tIns="45720" rIns="91440" bIns="45720" anchor="t"/>
          <a:lstStyle/>
          <a:p>
            <a:r>
              <a:rPr lang="en-US" b="1"/>
              <a:t>Preliminary Findings</a:t>
            </a:r>
          </a:p>
          <a:p>
            <a:endParaRPr lang="en-US" b="1"/>
          </a:p>
          <a:p>
            <a:pPr marL="285750" indent="-285750">
              <a:buFont typeface="Arial" panose="020B0604020202020204" pitchFamily="34" charset="0"/>
              <a:buChar char="•"/>
            </a:pPr>
            <a:r>
              <a:rPr lang="en-US" sz="1600"/>
              <a:t>Proposed access to Project Area from </a:t>
            </a:r>
            <a:r>
              <a:rPr lang="en-US" sz="1600" err="1"/>
              <a:t>Merotherie</a:t>
            </a:r>
            <a:r>
              <a:rPr lang="en-US" sz="1600"/>
              <a:t> Road (via Golden Highway) and/or Gingers Lane (via Castlereagh Highway)​</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Upgrades to local roads and intersections will be required – subject to further detailed assessment and design​</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highlight>
                  <a:srgbClr val="FFFFFF"/>
                </a:highlight>
              </a:rPr>
              <a:t>Potential traffic impacts associated with the Project will be subject to detailed assessment</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Delivery of turbine components via Newcastle Port, New England Highway and Golden Highway – detailed route analysis will be undertaken to determine any works required along the delivery route and at access point to Project Area</a:t>
            </a:r>
            <a:endParaRPr lang="en-AU" sz="1600"/>
          </a:p>
        </p:txBody>
      </p:sp>
      <p:pic>
        <p:nvPicPr>
          <p:cNvPr id="5" name="Picture 4">
            <a:extLst>
              <a:ext uri="{FF2B5EF4-FFF2-40B4-BE49-F238E27FC236}">
                <a16:creationId xmlns:a16="http://schemas.microsoft.com/office/drawing/2014/main" id="{943493B6-CD5B-4914-BCEB-14ABEAC4F0D0}"/>
              </a:ext>
            </a:extLst>
          </p:cNvPr>
          <p:cNvPicPr/>
          <p:nvPr/>
        </p:nvPicPr>
        <p:blipFill rotWithShape="1">
          <a:blip r:embed="rId3"/>
          <a:srcRect l="19130" t="23868" r="66762" b="25415"/>
          <a:stretch/>
        </p:blipFill>
        <p:spPr bwMode="auto">
          <a:xfrm>
            <a:off x="6824312" y="466248"/>
            <a:ext cx="5367688" cy="6287557"/>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4B44A7AD-09EB-4524-8F8C-3625FF4B8C61}"/>
              </a:ext>
            </a:extLst>
          </p:cNvPr>
          <p:cNvPicPr/>
          <p:nvPr/>
        </p:nvPicPr>
        <p:blipFill rotWithShape="1">
          <a:blip r:embed="rId4"/>
          <a:srcRect l="10227" t="69567" r="83862" b="14069"/>
          <a:stretch/>
        </p:blipFill>
        <p:spPr bwMode="auto">
          <a:xfrm>
            <a:off x="10037095" y="4794927"/>
            <a:ext cx="2205121" cy="20420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1393239"/>
      </p:ext>
    </p:extLst>
  </p:cSld>
  <p:clrMapOvr>
    <a:masterClrMapping/>
  </p:clrMapOvr>
  <p:transition>
    <p:fade/>
  </p:transition>
</p:sld>
</file>

<file path=ppt/theme/theme1.xml><?xml version="1.0" encoding="utf-8"?>
<a:theme xmlns:a="http://schemas.openxmlformats.org/drawingml/2006/main" name="Custom Design">
  <a:themeElements>
    <a:clrScheme name="RES Colors">
      <a:dk1>
        <a:sysClr val="windowText" lastClr="000000"/>
      </a:dk1>
      <a:lt1>
        <a:sysClr val="window" lastClr="FFFFFF"/>
      </a:lt1>
      <a:dk2>
        <a:srgbClr val="6A737B"/>
      </a:dk2>
      <a:lt2>
        <a:srgbClr val="F37421"/>
      </a:lt2>
      <a:accent1>
        <a:srgbClr val="0076C0"/>
      </a:accent1>
      <a:accent2>
        <a:srgbClr val="79BDE8"/>
      </a:accent2>
      <a:accent3>
        <a:srgbClr val="7686C2"/>
      </a:accent3>
      <a:accent4>
        <a:srgbClr val="78A22F"/>
      </a:accent4>
      <a:accent5>
        <a:srgbClr val="C0CE31"/>
      </a:accent5>
      <a:accent6>
        <a:srgbClr val="FDB813"/>
      </a:accent6>
      <a:hlink>
        <a:srgbClr val="F37421"/>
      </a:hlink>
      <a:folHlink>
        <a:srgbClr val="F37421"/>
      </a:folHlink>
    </a:clrScheme>
    <a:fontScheme name="RES Fo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oject Document" ma:contentTypeID="0x010100D374AD321A584EA4A17CE05F3376715A0200881B29EED135544D8F865193757B1193" ma:contentTypeVersion="27" ma:contentTypeDescription="Opret et nyt dokument." ma:contentTypeScope="" ma:versionID="d74baf50d4d6b2b638329d0d33a1739d">
  <xsd:schema xmlns:xsd="http://www.w3.org/2001/XMLSchema" xmlns:xs="http://www.w3.org/2001/XMLSchema" xmlns:p="http://schemas.microsoft.com/office/2006/metadata/properties" xmlns:ns1="http://schemas.microsoft.com/sharepoint/v3" xmlns:ns2="b5191903-e219-41cc-ab5a-e59ae8233be9" xmlns:ns3="6872e21e-f974-4ed6-a252-364afc4f9008" xmlns:ns4="14bfd2bb-3d4a-4549-9197-f3410a8da64b" xmlns:ns5="abbeec68-b05e-4e2e-88e5-2ac3e13fe809" xmlns:ns6="cd418e11-ea7b-4f55-bd27-38da88e8455f" targetNamespace="http://schemas.microsoft.com/office/2006/metadata/properties" ma:root="true" ma:fieldsID="29cee37ca0fb631cc9c7462ca8e51d55" ns1:_="" ns2:_="" ns3:_="" ns4:_="" ns5:_="" ns6:_="">
    <xsd:import namespace="http://schemas.microsoft.com/sharepoint/v3"/>
    <xsd:import namespace="b5191903-e219-41cc-ab5a-e59ae8233be9"/>
    <xsd:import namespace="6872e21e-f974-4ed6-a252-364afc4f9008"/>
    <xsd:import namespace="14bfd2bb-3d4a-4549-9197-f3410a8da64b"/>
    <xsd:import namespace="abbeec68-b05e-4e2e-88e5-2ac3e13fe809"/>
    <xsd:import namespace="cd418e11-ea7b-4f55-bd27-38da88e8455f"/>
    <xsd:element name="properties">
      <xsd:complexType>
        <xsd:sequence>
          <xsd:element name="documentManagement">
            <xsd:complexType>
              <xsd:all>
                <xsd:element ref="ns2:RESDescription" minOccurs="0"/>
                <xsd:element ref="ns2:RESDocumentNumber" minOccurs="0"/>
                <xsd:element ref="ns2:RESDocumentType"/>
                <xsd:element ref="ns2:RESAgreementType" minOccurs="0"/>
                <xsd:element ref="ns2:RESDiscipline" minOccurs="0"/>
                <xsd:element ref="ns2:RESOwnedBy" minOccurs="0"/>
                <xsd:element ref="ns2:RESCommentsNotes" minOccurs="0"/>
                <xsd:element ref="ns2:RESThirdPartyRefNo" minOccurs="0"/>
                <xsd:element ref="ns2:RESDocTypeDescription" minOccurs="0"/>
                <xsd:element ref="ns2:RESSource" minOccurs="0"/>
                <xsd:element ref="ns1:RESRevision" minOccurs="0"/>
                <xsd:element ref="ns2:RESWorkflowStatus" minOccurs="0"/>
                <xsd:element ref="ns2:RESApprovedBy" minOccurs="0"/>
                <xsd:element ref="ns2:RESApprovedDate" minOccurs="0"/>
                <xsd:element ref="ns2:RESCheckedBy" minOccurs="0"/>
                <xsd:element ref="ns2:RESCheckedDate" minOccurs="0"/>
                <xsd:element ref="ns2:RESOpenTextID" minOccurs="0"/>
                <xsd:element ref="ns2:RESProjectNumber" minOccurs="0"/>
                <xsd:element ref="ns4:wpItemlocation" minOccurs="0"/>
                <xsd:element ref="ns5:wp_tag" minOccurs="0"/>
                <xsd:element ref="ns2:wpItemSentToHistory" minOccurs="0"/>
                <xsd:element ref="ns2:Circulation" minOccurs="0"/>
                <xsd:element ref="ns2:ApprovedVersionLink" minOccurs="0"/>
                <xsd:element ref="ns6:ibd96f61807446049eb180db9ba0312e" minOccurs="0"/>
                <xsd:element ref="ns3:TaxCatchAll" minOccurs="0"/>
                <xsd:element ref="ns6:f51a8e738c0447848b49313dc719561c" minOccurs="0"/>
                <xsd:element ref="ns3:TaxCatchAllLabel" minOccurs="0"/>
                <xsd:element ref="ns6:cf0aab60ce81438484d145a916af5004" minOccurs="0"/>
                <xsd:element ref="ns6:h05aec6b09f94fc49d721e8edb05f5b5" minOccurs="0"/>
                <xsd:element ref="ns3:ebfef363d0284bfc857871dbbba9cc76" minOccurs="0"/>
                <xsd:element ref="ns3:TaxKeywordTaxHTField" minOccurs="0"/>
                <xsd:element ref="ns2:g09fcc29532d4b5490691015897be1fa" minOccurs="0"/>
                <xsd:element ref="ns6:MediaServiceMetadata" minOccurs="0"/>
                <xsd:element ref="ns6:MediaServiceFastMetadata" minOccurs="0"/>
                <xsd:element ref="ns6:MediaServiceAutoKeyPoints" minOccurs="0"/>
                <xsd:element ref="ns6:MediaServiceKeyPoints" minOccurs="0"/>
                <xsd:element ref="ns3:SharedWithUsers" minOccurs="0"/>
                <xsd:element ref="ns3:SharedWithDetails" minOccurs="0"/>
                <xsd:element ref="ns6:MediaServiceDateTaken" minOccurs="0"/>
                <xsd:element ref="ns6:MediaServiceAutoTags" minOccurs="0"/>
                <xsd:element ref="ns6:MediaServiceLocation" minOccurs="0"/>
                <xsd:element ref="ns6:MediaServiceGenerationTime" minOccurs="0"/>
                <xsd:element ref="ns6:MediaServiceEventHashCode" minOccurs="0"/>
                <xsd:element ref="ns6:MediaServiceOCR" minOccurs="0"/>
                <xsd:element ref="ns6: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ESRevision" ma:index="13" nillable="true" ma:displayName="Revision Internal" ma:decimals="1" ma:default="1" ma:internalName="RESRevision" ma:readOnly="false" ma:percentage="FALSE">
      <xsd:simpleType>
        <xsd:restriction base="dms:Number">
          <xsd:minInclusive value="0"/>
        </xsd:restriction>
      </xsd:simpleType>
    </xsd:element>
  </xsd:schema>
  <xsd:schema xmlns:xsd="http://www.w3.org/2001/XMLSchema" xmlns:xs="http://www.w3.org/2001/XMLSchema" xmlns:dms="http://schemas.microsoft.com/office/2006/documentManagement/types" xmlns:pc="http://schemas.microsoft.com/office/infopath/2007/PartnerControls" targetNamespace="b5191903-e219-41cc-ab5a-e59ae8233be9" elementFormDefault="qualified">
    <xsd:import namespace="http://schemas.microsoft.com/office/2006/documentManagement/types"/>
    <xsd:import namespace="http://schemas.microsoft.com/office/infopath/2007/PartnerControls"/>
    <xsd:element name="RESDescription" ma:index="2" nillable="true" ma:displayName="Description" ma:internalName="RESDescription" ma:readOnly="false">
      <xsd:simpleType>
        <xsd:restriction base="dms:Note">
          <xsd:maxLength value="255"/>
        </xsd:restriction>
      </xsd:simpleType>
    </xsd:element>
    <xsd:element name="RESDocumentNumber" ma:index="3" nillable="true" ma:displayName="Document Number" ma:indexed="true" ma:internalName="RESDocumentNumber" ma:readOnly="false">
      <xsd:simpleType>
        <xsd:restriction base="dms:Text">
          <xsd:maxLength value="255"/>
        </xsd:restriction>
      </xsd:simpleType>
    </xsd:element>
    <xsd:element name="RESDocumentType" ma:index="4" ma:displayName="Document Type" ma:default="Document" ma:format="Dropdown" ma:indexed="true" ma:internalName="RESDocumentType" ma:readOnly="false">
      <xsd:simpleType>
        <xsd:restriction base="dms:Choice">
          <xsd:enumeration value="Letter"/>
          <xsd:enumeration value="Fax"/>
          <xsd:enumeration value="Memo"/>
          <xsd:enumeration value="Report"/>
          <xsd:enumeration value="Calculation"/>
          <xsd:enumeration value="Specification"/>
          <xsd:enumeration value="Contract"/>
          <xsd:enumeration value="Drawing"/>
          <xsd:enumeration value="Development Approval"/>
          <xsd:enumeration value="Policy"/>
          <xsd:enumeration value="Procedure"/>
          <xsd:enumeration value="Work Instruction"/>
          <xsd:enumeration value="Template"/>
          <xsd:enumeration value="Schematic"/>
          <xsd:enumeration value="Document"/>
          <xsd:enumeration value="Bid"/>
          <xsd:enumeration value="Bid Evaluation"/>
          <xsd:enumeration value="Certificate"/>
          <xsd:enumeration value="CPAR"/>
          <xsd:enumeration value="Email"/>
          <xsd:enumeration value="Image"/>
          <xsd:enumeration value="Invoice"/>
          <xsd:enumeration value="Landowner Agreement"/>
          <xsd:enumeration value="Log"/>
          <xsd:enumeration value="Macro"/>
          <xsd:enumeration value="Meeting Notes or Minutes"/>
          <xsd:enumeration value="Pay Application"/>
          <xsd:enumeration value="Photo"/>
        </xsd:restriction>
      </xsd:simpleType>
    </xsd:element>
    <xsd:element name="RESAgreementType" ma:index="5" nillable="true" ma:displayName="Agreement Type" ma:format="Dropdown" ma:internalName="RESAgreementType" ma:readOnly="false">
      <xsd:simpleType>
        <xsd:restriction base="dms:Choice">
          <xsd:enumeration value="AIA"/>
          <xsd:enumeration value="APA"/>
          <xsd:enumeration value="BOP"/>
          <xsd:enumeration value="Consulting"/>
          <xsd:enumeration value="Easement"/>
          <xsd:enumeration value="Easement, Access"/>
          <xsd:enumeration value="Easement, Transmission"/>
          <xsd:enumeration value="EPC"/>
          <xsd:enumeration value="Estopple"/>
          <xsd:enumeration value="Exclusivity"/>
          <xsd:enumeration value="JV"/>
          <xsd:enumeration value="Lease"/>
          <xsd:enumeration value="License"/>
          <xsd:enumeration value="LOI"/>
          <xsd:enumeration value="Miscellaneous"/>
          <xsd:enumeration value="MOL"/>
          <xsd:enumeration value="MOU"/>
          <xsd:enumeration value="NDA"/>
          <xsd:enumeration value="Option"/>
          <xsd:enumeration value="Title"/>
          <xsd:enumeration value="NA"/>
        </xsd:restriction>
      </xsd:simpleType>
    </xsd:element>
    <xsd:element name="RESDiscipline" ma:index="6" nillable="true" ma:displayName="Discipline" ma:format="Dropdown" ma:internalName="RESDiscipline" ma:readOnly="false">
      <xsd:simpleType>
        <xsd:restriction base="dms:Choice">
          <xsd:enumeration value="Civil / Structural"/>
          <xsd:enumeration value="Development"/>
          <xsd:enumeration value="Electrical"/>
          <xsd:enumeration value="Environmental"/>
          <xsd:enumeration value="Legal"/>
          <xsd:enumeration value="Mechanical"/>
          <xsd:enumeration value="Procurement"/>
          <xsd:enumeration value="Project Controls"/>
          <xsd:enumeration value="Project Management"/>
          <xsd:enumeration value="Quality"/>
          <xsd:enumeration value="Safety"/>
          <xsd:enumeration value="Technical"/>
        </xsd:restriction>
      </xsd:simpleType>
    </xsd:element>
    <xsd:element name="RESOwnedBy" ma:index="7" nillable="true" ma:displayName="Owned By" ma:indexed="true" ma:internalName="RESOwnedBy"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SCommentsNotes" ma:index="8" nillable="true" ma:displayName="Comments / Notes" ma:internalName="RESCommentsNotes" ma:readOnly="false">
      <xsd:simpleType>
        <xsd:restriction base="dms:Note">
          <xsd:maxLength value="255"/>
        </xsd:restriction>
      </xsd:simpleType>
    </xsd:element>
    <xsd:element name="RESThirdPartyRefNo" ma:index="10" nillable="true" ma:displayName="3rd Party Ref Number" ma:internalName="RESThirdPartyRefNo" ma:readOnly="false">
      <xsd:simpleType>
        <xsd:restriction base="dms:Text">
          <xsd:maxLength value="255"/>
        </xsd:restriction>
      </xsd:simpleType>
    </xsd:element>
    <xsd:element name="RESDocTypeDescription" ma:index="11" nillable="true" ma:displayName="DocType Description" ma:internalName="RESDocTypeDescription" ma:readOnly="false">
      <xsd:simpleType>
        <xsd:restriction base="dms:Text">
          <xsd:maxLength value="255"/>
        </xsd:restriction>
      </xsd:simpleType>
    </xsd:element>
    <xsd:element name="RESSource" ma:index="12" nillable="true" ma:displayName="Source" ma:default="RES" ma:format="Dropdown" ma:internalName="RESSource" ma:readOnly="false">
      <xsd:simpleType>
        <xsd:restriction base="dms:Choice">
          <xsd:enumeration value="RES"/>
          <xsd:enumeration value="Governmental"/>
          <xsd:enumeration value="Third Party"/>
          <xsd:enumeration value="Public"/>
        </xsd:restriction>
      </xsd:simpleType>
    </xsd:element>
    <xsd:element name="RESWorkflowStatus" ma:index="14" nillable="true" ma:displayName="Workflow Status" ma:default="Draft" ma:format="Dropdown" ma:indexed="true" ma:internalName="RESWorkflowStatus" ma:readOnly="false">
      <xsd:simpleType>
        <xsd:restriction base="dms:Choice">
          <xsd:enumeration value="Draft"/>
          <xsd:enumeration value="In Progress"/>
          <xsd:enumeration value="Approved"/>
          <xsd:enumeration value="Approved (draft)"/>
          <xsd:enumeration value="Issued"/>
          <xsd:enumeration value="Released"/>
          <xsd:enumeration value="Checked"/>
          <xsd:enumeration value="Superseded"/>
        </xsd:restriction>
      </xsd:simpleType>
    </xsd:element>
    <xsd:element name="RESApprovedBy" ma:index="15" nillable="true" ma:displayName="Approved By" ma:internalName="RESApprovedBy"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SApprovedDate" ma:index="16" nillable="true" ma:displayName="Approved Date" ma:internalName="RESApprovedDate" ma:readOnly="false">
      <xsd:simpleType>
        <xsd:restriction base="dms:DateTime"/>
      </xsd:simpleType>
    </xsd:element>
    <xsd:element name="RESCheckedBy" ma:index="17" nillable="true" ma:displayName="Checked By" ma:internalName="RESCheckedBy"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SCheckedDate" ma:index="18" nillable="true" ma:displayName="Checked Date" ma:internalName="RESCheckedDate" ma:readOnly="false">
      <xsd:simpleType>
        <xsd:restriction base="dms:DateTime"/>
      </xsd:simpleType>
    </xsd:element>
    <xsd:element name="RESOpenTextID" ma:index="19" nillable="true" ma:displayName="OpenText ID" ma:internalName="RESOpenTextID" ma:readOnly="false">
      <xsd:simpleType>
        <xsd:restriction base="dms:Text">
          <xsd:maxLength value="255"/>
        </xsd:restriction>
      </xsd:simpleType>
    </xsd:element>
    <xsd:element name="RESProjectNumber" ma:index="28" nillable="true" ma:displayName="Project Number" ma:default="4774" ma:description="This is the 5 digit number, e.g 21435 or 03542 (that is also used for Prefix)" ma:internalName="RESProjectNumber" ma:readOnly="false">
      <xsd:simpleType>
        <xsd:restriction base="dms:Text">
          <xsd:maxLength value="255"/>
        </xsd:restriction>
      </xsd:simpleType>
    </xsd:element>
    <xsd:element name="wpItemSentToHistory" ma:index="32" nillable="true" ma:displayName="Sent to History" ma:description="Shows an entry for each time the the item has been sent" ma:internalName="wpItemSentToHistory" ma:readOnly="false">
      <xsd:simpleType>
        <xsd:restriction base="dms:Note"/>
      </xsd:simpleType>
    </xsd:element>
    <xsd:element name="Circulation" ma:index="33" nillable="true" ma:displayName="Circulation" ma:default="Internal only" ma:format="Dropdown" ma:internalName="Circulation" ma:readOnly="false">
      <xsd:simpleType>
        <xsd:restriction base="dms:Choice">
          <xsd:enumeration value="Internal only"/>
          <xsd:enumeration value="External"/>
        </xsd:restriction>
      </xsd:simpleType>
    </xsd:element>
    <xsd:element name="ApprovedVersionLink" ma:index="35" nillable="true" ma:displayName="ApprovedVersionLink" ma:format="Hyperlink" ma:hidden="true" ma:internalName="ApprovedVersion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g09fcc29532d4b5490691015897be1fa" ma:index="47" nillable="true" ma:taxonomy="true" ma:internalName="g09fcc29532d4b5490691015897be1fa" ma:taxonomyFieldName="Source_x0020_Organisation" ma:displayName="Source Organisation" ma:readOnly="false" ma:default="" ma:fieldId="{009fcc29-532d-4b54-9069-1015897be1fa}" ma:sspId="8203df22-eee6-4f01-92f6-9ce365af7d75" ma:termSetId="aaf95c95-433d-4027-9608-6191b3ebce9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872e21e-f974-4ed6-a252-364afc4f9008" elementFormDefault="qualified">
    <xsd:import namespace="http://schemas.microsoft.com/office/2006/documentManagement/types"/>
    <xsd:import namespace="http://schemas.microsoft.com/office/infopath/2007/PartnerControls"/>
    <xsd:element name="TaxCatchAll" ma:index="37" nillable="true" ma:displayName="Taxonomy Catch All Column" ma:hidden="true" ma:list="{99653ad7-0b26-440e-b3bc-c90305aa1e92}" ma:internalName="TaxCatchAll" ma:showField="CatchAllData" ma:web="6872e21e-f974-4ed6-a252-364afc4f9008">
      <xsd:complexType>
        <xsd:complexContent>
          <xsd:extension base="dms:MultiChoiceLookup">
            <xsd:sequence>
              <xsd:element name="Value" type="dms:Lookup" maxOccurs="unbounded" minOccurs="0" nillable="true"/>
            </xsd:sequence>
          </xsd:extension>
        </xsd:complexContent>
      </xsd:complexType>
    </xsd:element>
    <xsd:element name="TaxCatchAllLabel" ma:index="39" nillable="true" ma:displayName="Taxonomy Catch All Column1" ma:hidden="true" ma:list="{99653ad7-0b26-440e-b3bc-c90305aa1e92}" ma:internalName="TaxCatchAllLabel" ma:readOnly="true" ma:showField="CatchAllDataLabel" ma:web="6872e21e-f974-4ed6-a252-364afc4f9008">
      <xsd:complexType>
        <xsd:complexContent>
          <xsd:extension base="dms:MultiChoiceLookup">
            <xsd:sequence>
              <xsd:element name="Value" type="dms:Lookup" maxOccurs="unbounded" minOccurs="0" nillable="true"/>
            </xsd:sequence>
          </xsd:extension>
        </xsd:complexContent>
      </xsd:complexType>
    </xsd:element>
    <xsd:element name="ebfef363d0284bfc857871dbbba9cc76" ma:index="45" nillable="true" ma:taxonomy="true" ma:internalName="ebfef363d0284bfc857871dbbba9cc76" ma:taxonomyFieldName="RESDepartment" ma:displayName="Department" ma:readOnly="false" ma:fieldId="{ebfef363-d028-4bfc-8578-71dbbba9cc76}" ma:taxonomyMulti="true" ma:sspId="8203df22-eee6-4f01-92f6-9ce365af7d75" ma:termSetId="b309cd9c-6027-472a-9cbd-44b4e19268e2" ma:anchorId="00000000-0000-0000-0000-000000000000" ma:open="false" ma:isKeyword="false">
      <xsd:complexType>
        <xsd:sequence>
          <xsd:element ref="pc:Terms" minOccurs="0" maxOccurs="1"/>
        </xsd:sequence>
      </xsd:complexType>
    </xsd:element>
    <xsd:element name="TaxKeywordTaxHTField" ma:index="46" nillable="true" ma:taxonomy="true" ma:internalName="TaxKeywordTaxHTField" ma:taxonomyFieldName="TaxKeyword" ma:displayName="Enterprise Keywords" ma:readOnly="false" ma:fieldId="{23f27201-bee3-471e-b2e7-b64fd8b7ca38}" ma:taxonomyMulti="true" ma:sspId="8203df22-eee6-4f01-92f6-9ce365af7d75" ma:termSetId="00000000-0000-0000-0000-000000000000" ma:anchorId="00000000-0000-0000-0000-000000000000" ma:open="true" ma:isKeyword="true">
      <xsd:complexType>
        <xsd:sequence>
          <xsd:element ref="pc:Terms" minOccurs="0" maxOccurs="1"/>
        </xsd:sequence>
      </xsd:complexType>
    </xsd:element>
    <xsd:element name="SharedWithUsers" ma:index="5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bfd2bb-3d4a-4549-9197-f3410a8da64b" elementFormDefault="qualified">
    <xsd:import namespace="http://schemas.microsoft.com/office/2006/documentManagement/types"/>
    <xsd:import namespace="http://schemas.microsoft.com/office/infopath/2007/PartnerControls"/>
    <xsd:element name="wpItemlocation" ma:index="29" nillable="true" ma:displayName="wpItemLocation" ma:default="d8e3c1b15436470c898dca2cbaf0d77c;deaff62622654168a7668a3cbbc049a5;1834;" ma:internalName="wpItem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beec68-b05e-4e2e-88e5-2ac3e13fe809" elementFormDefault="qualified">
    <xsd:import namespace="http://schemas.microsoft.com/office/2006/documentManagement/types"/>
    <xsd:import namespace="http://schemas.microsoft.com/office/infopath/2007/PartnerControls"/>
    <xsd:element name="wp_tag" ma:index="31" nillable="true" ma:displayName="Stage tag" ma:default="Project Entity" ma:internalName="wp_tag"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418e11-ea7b-4f55-bd27-38da88e8455f" elementFormDefault="qualified">
    <xsd:import namespace="http://schemas.microsoft.com/office/2006/documentManagement/types"/>
    <xsd:import namespace="http://schemas.microsoft.com/office/infopath/2007/PartnerControls"/>
    <xsd:element name="ibd96f61807446049eb180db9ba0312e" ma:index="36" nillable="true" ma:taxonomy="true" ma:internalName="ibd96f61807446049eb180db9ba0312e" ma:taxonomyFieldName="RESCountry" ma:displayName="Country" ma:readOnly="false" ma:default="4;#Australia|f8f0129c-97e1-44ca-91a3-229dcdf688cc" ma:fieldId="{2bd96f61-8074-4604-9eb1-80db9ba0312e}" ma:sspId="8203df22-eee6-4f01-92f6-9ce365af7d75" ma:termSetId="91568036-e4de-4693-931a-9816b679a348" ma:anchorId="00000000-0000-0000-0000-000000000000" ma:open="false" ma:isKeyword="false">
      <xsd:complexType>
        <xsd:sequence>
          <xsd:element ref="pc:Terms" minOccurs="0" maxOccurs="1"/>
        </xsd:sequence>
      </xsd:complexType>
    </xsd:element>
    <xsd:element name="f51a8e738c0447848b49313dc719561c" ma:index="38" nillable="true" ma:taxonomy="true" ma:internalName="f51a8e738c0447848b49313dc719561c" ma:taxonomyFieldName="RESProjectType" ma:displayName="Project Type" ma:readOnly="false" ma:default="6;#Onshore Wind|a763bd1f-dd17-4ac8-817b-3e01a062e801" ma:fieldId="{f51a8e73-8c04-4784-8b49-313dc719561c}" ma:taxonomyMulti="true" ma:sspId="8203df22-eee6-4f01-92f6-9ce365af7d75" ma:termSetId="52ab9d7a-d67f-48fe-9a17-3fc5f05e9325" ma:anchorId="00000000-0000-0000-0000-000000000000" ma:open="false" ma:isKeyword="false">
      <xsd:complexType>
        <xsd:sequence>
          <xsd:element ref="pc:Terms" minOccurs="0" maxOccurs="1"/>
        </xsd:sequence>
      </xsd:complexType>
    </xsd:element>
    <xsd:element name="cf0aab60ce81438484d145a916af5004" ma:index="40" nillable="true" ma:taxonomy="true" ma:internalName="cf0aab60ce81438484d145a916af5004" ma:taxonomyFieldName="RESClient" ma:displayName="Client" ma:readOnly="false" ma:default="" ma:fieldId="{cf0aab60-ce81-4384-84d1-45a916af5004}" ma:sspId="8203df22-eee6-4f01-92f6-9ce365af7d75" ma:termSetId="99ffa070-85ed-464e-89f7-81c3d5dff28f" ma:anchorId="00000000-0000-0000-0000-000000000000" ma:open="false" ma:isKeyword="false">
      <xsd:complexType>
        <xsd:sequence>
          <xsd:element ref="pc:Terms" minOccurs="0" maxOccurs="1"/>
        </xsd:sequence>
      </xsd:complexType>
    </xsd:element>
    <xsd:element name="h05aec6b09f94fc49d721e8edb05f5b5" ma:index="43" nillable="true" ma:taxonomy="true" ma:internalName="h05aec6b09f94fc49d721e8edb05f5b5" ma:taxonomyFieldName="RESMarket" ma:displayName="Market" ma:readOnly="false" ma:default="24;#EMEA|c2e15ef8-9daa-4a29-a251-616e984f584c" ma:fieldId="{105aec6b-09f9-4fc4-9d72-1e8edb05f5b5}" ma:sspId="8203df22-eee6-4f01-92f6-9ce365af7d75" ma:termSetId="2435b5fe-7cf9-4a5b-b52f-b0f2afdd9f6d" ma:anchorId="00000000-0000-0000-0000-000000000000" ma:open="false" ma:isKeyword="false">
      <xsd:complexType>
        <xsd:sequence>
          <xsd:element ref="pc:Terms" minOccurs="0" maxOccurs="1"/>
        </xsd:sequence>
      </xsd:complexType>
    </xsd:element>
    <xsd:element name="MediaServiceMetadata" ma:index="48" nillable="true" ma:displayName="MediaServiceMetadata" ma:hidden="true" ma:internalName="MediaServiceMetadata" ma:readOnly="true">
      <xsd:simpleType>
        <xsd:restriction base="dms:Note"/>
      </xsd:simpleType>
    </xsd:element>
    <xsd:element name="MediaServiceFastMetadata" ma:index="49" nillable="true" ma:displayName="MediaServiceFastMetadata" ma:hidden="true" ma:internalName="MediaServiceFastMetadata" ma:readOnly="true">
      <xsd:simpleType>
        <xsd:restriction base="dms:Note"/>
      </xsd:simpleType>
    </xsd:element>
    <xsd:element name="MediaServiceAutoKeyPoints" ma:index="50" nillable="true" ma:displayName="MediaServiceAutoKeyPoints" ma:hidden="true" ma:internalName="MediaServiceAutoKeyPoints" ma:readOnly="true">
      <xsd:simpleType>
        <xsd:restriction base="dms:Note"/>
      </xsd:simpleType>
    </xsd:element>
    <xsd:element name="MediaServiceKeyPoints" ma:index="51" nillable="true" ma:displayName="KeyPoints" ma:internalName="MediaServiceKeyPoints" ma:readOnly="true">
      <xsd:simpleType>
        <xsd:restriction base="dms:Note">
          <xsd:maxLength value="255"/>
        </xsd:restriction>
      </xsd:simpleType>
    </xsd:element>
    <xsd:element name="MediaServiceDateTaken" ma:index="54" nillable="true" ma:displayName="MediaServiceDateTaken" ma:hidden="true" ma:internalName="MediaServiceDateTaken" ma:readOnly="true">
      <xsd:simpleType>
        <xsd:restriction base="dms:Text"/>
      </xsd:simpleType>
    </xsd:element>
    <xsd:element name="MediaServiceAutoTags" ma:index="55" nillable="true" ma:displayName="Tags" ma:internalName="MediaServiceAutoTags" ma:readOnly="true">
      <xsd:simpleType>
        <xsd:restriction base="dms:Text"/>
      </xsd:simpleType>
    </xsd:element>
    <xsd:element name="MediaServiceLocation" ma:index="56" nillable="true" ma:displayName="Location" ma:internalName="MediaServiceLocation" ma:readOnly="true">
      <xsd:simpleType>
        <xsd:restriction base="dms:Text"/>
      </xsd:simpleType>
    </xsd:element>
    <xsd:element name="MediaServiceGenerationTime" ma:index="57" nillable="true" ma:displayName="MediaServiceGenerationTime" ma:hidden="true" ma:internalName="MediaServiceGenerationTime" ma:readOnly="true">
      <xsd:simpleType>
        <xsd:restriction base="dms:Text"/>
      </xsd:simpleType>
    </xsd:element>
    <xsd:element name="MediaServiceEventHashCode" ma:index="58" nillable="true" ma:displayName="MediaServiceEventHashCode" ma:hidden="true" ma:internalName="MediaServiceEventHashCode" ma:readOnly="true">
      <xsd:simpleType>
        <xsd:restriction base="dms:Text"/>
      </xsd:simpleType>
    </xsd:element>
    <xsd:element name="MediaServiceOCR" ma:index="59" nillable="true" ma:displayName="Extracted Text" ma:internalName="MediaServiceOCR" ma:readOnly="true">
      <xsd:simpleType>
        <xsd:restriction base="dms:Note">
          <xsd:maxLength value="255"/>
        </xsd:restriction>
      </xsd:simpleType>
    </xsd:element>
    <xsd:element name="lcf76f155ced4ddcb4097134ff3c332f" ma:index="61" nillable="true" ma:taxonomy="true" ma:internalName="lcf76f155ced4ddcb4097134ff3c332f" ma:taxonomyFieldName="MediaServiceImageTags" ma:displayName="Image Tags" ma:readOnly="false" ma:fieldId="{5cf76f15-5ced-4ddc-b409-7134ff3c332f}" ma:taxonomyMulti="true" ma:sspId="8203df22-eee6-4f01-92f6-9ce365af7d7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ESDescription xmlns="b5191903-e219-41cc-ab5a-e59ae8233be9" xsi:nil="true"/>
    <cf0aab60ce81438484d145a916af5004 xmlns="cd418e11-ea7b-4f55-bd27-38da88e8455f">
      <Terms xmlns="http://schemas.microsoft.com/office/infopath/2007/PartnerControls"/>
    </cf0aab60ce81438484d145a916af5004>
    <ebfef363d0284bfc857871dbbba9cc76 xmlns="6872e21e-f974-4ed6-a252-364afc4f9008">
      <Terms xmlns="http://schemas.microsoft.com/office/infopath/2007/PartnerControls"/>
    </ebfef363d0284bfc857871dbbba9cc76>
    <RESDocumentType xmlns="b5191903-e219-41cc-ab5a-e59ae8233be9">Document</RESDocumentType>
    <RESOpenTextID xmlns="b5191903-e219-41cc-ab5a-e59ae8233be9" xsi:nil="true"/>
    <Circulation xmlns="b5191903-e219-41cc-ab5a-e59ae8233be9">Internal only</Circulation>
    <ApprovedVersionLink xmlns="b5191903-e219-41cc-ab5a-e59ae8233be9">
      <Url xsi:nil="true"/>
      <Description xsi:nil="true"/>
    </ApprovedVersionLink>
    <TaxCatchAll xmlns="6872e21e-f974-4ed6-a252-364afc4f9008">
      <Value>3</Value>
      <Value>2</Value>
      <Value>1</Value>
    </TaxCatchAll>
    <TaxKeywordTaxHTField xmlns="6872e21e-f974-4ed6-a252-364afc4f9008">
      <Terms xmlns="http://schemas.microsoft.com/office/infopath/2007/PartnerControls"/>
    </TaxKeywordTaxHTField>
    <RESOwnedBy xmlns="b5191903-e219-41cc-ab5a-e59ae8233be9">
      <UserInfo>
        <DisplayName/>
        <AccountId xsi:nil="true"/>
        <AccountType/>
      </UserInfo>
    </RESOwnedBy>
    <RESApprovedDate xmlns="b5191903-e219-41cc-ab5a-e59ae8233be9" xsi:nil="true"/>
    <g09fcc29532d4b5490691015897be1fa xmlns="b5191903-e219-41cc-ab5a-e59ae8233be9">
      <Terms xmlns="http://schemas.microsoft.com/office/infopath/2007/PartnerControls"/>
    </g09fcc29532d4b5490691015897be1fa>
    <RESCheckedDate xmlns="b5191903-e219-41cc-ab5a-e59ae8233be9" xsi:nil="true"/>
    <wp_tag xmlns="abbeec68-b05e-4e2e-88e5-2ac3e13fe809">Project Entity</wp_tag>
    <wpItemSentToHistory xmlns="b5191903-e219-41cc-ab5a-e59ae8233be9" xsi:nil="true"/>
    <RESProjectNumber xmlns="b5191903-e219-41cc-ab5a-e59ae8233be9">4774</RESProjectNumber>
    <f51a8e738c0447848b49313dc719561c xmlns="cd418e11-ea7b-4f55-bd27-38da88e8455f">
      <Terms xmlns="http://schemas.microsoft.com/office/infopath/2007/PartnerControls">
        <TermInfo xmlns="http://schemas.microsoft.com/office/infopath/2007/PartnerControls">
          <TermName xmlns="http://schemas.microsoft.com/office/infopath/2007/PartnerControls">Onshore Wind</TermName>
          <TermId xmlns="http://schemas.microsoft.com/office/infopath/2007/PartnerControls">a763bd1f-dd17-4ac8-817b-3e01a062e801</TermId>
        </TermInfo>
      </Terms>
    </f51a8e738c0447848b49313dc719561c>
    <RESWorkflowStatus xmlns="b5191903-e219-41cc-ab5a-e59ae8233be9">Draft</RESWorkflowStatus>
    <RESRevision xmlns="http://schemas.microsoft.com/sharepoint/v3">1</RESRevision>
    <RESAgreementType xmlns="b5191903-e219-41cc-ab5a-e59ae8233be9" xsi:nil="true"/>
    <RESCommentsNotes xmlns="b5191903-e219-41cc-ab5a-e59ae8233be9" xsi:nil="true"/>
    <RESApprovedBy xmlns="b5191903-e219-41cc-ab5a-e59ae8233be9">
      <UserInfo>
        <DisplayName/>
        <AccountId xsi:nil="true"/>
        <AccountType/>
      </UserInfo>
    </RESApprovedBy>
    <ibd96f61807446049eb180db9ba0312e xmlns="cd418e11-ea7b-4f55-bd27-38da88e8455f">
      <Terms xmlns="http://schemas.microsoft.com/office/infopath/2007/PartnerControls">
        <TermInfo xmlns="http://schemas.microsoft.com/office/infopath/2007/PartnerControls">
          <TermName xmlns="http://schemas.microsoft.com/office/infopath/2007/PartnerControls">Australia</TermName>
          <TermId xmlns="http://schemas.microsoft.com/office/infopath/2007/PartnerControls">f8f0129c-97e1-44ca-91a3-229dcdf688cc</TermId>
        </TermInfo>
      </Terms>
    </ibd96f61807446049eb180db9ba0312e>
    <RESDocumentNumber xmlns="b5191903-e219-41cc-ab5a-e59ae8233be9">04774-3777471</RESDocumentNumber>
    <RESThirdPartyRefNo xmlns="b5191903-e219-41cc-ab5a-e59ae8233be9" xsi:nil="true"/>
    <RESDocTypeDescription xmlns="b5191903-e219-41cc-ab5a-e59ae8233be9" xsi:nil="true"/>
    <RESSource xmlns="b5191903-e219-41cc-ab5a-e59ae8233be9">RES</RESSource>
    <RESCheckedBy xmlns="b5191903-e219-41cc-ab5a-e59ae8233be9">
      <UserInfo>
        <DisplayName/>
        <AccountId xsi:nil="true"/>
        <AccountType/>
      </UserInfo>
    </RESCheckedBy>
    <h05aec6b09f94fc49d721e8edb05f5b5 xmlns="cd418e11-ea7b-4f55-bd27-38da88e8455f">
      <Terms xmlns="http://schemas.microsoft.com/office/infopath/2007/PartnerControls">
        <TermInfo xmlns="http://schemas.microsoft.com/office/infopath/2007/PartnerControls">
          <TermName xmlns="http://schemas.microsoft.com/office/infopath/2007/PartnerControls">Southern Europe ＆ Australia</TermName>
          <TermId xmlns="http://schemas.microsoft.com/office/infopath/2007/PartnerControls">5abd586a-cc72-4d2a-b7b3-5b26d9c53e79</TermId>
        </TermInfo>
      </Terms>
    </h05aec6b09f94fc49d721e8edb05f5b5>
    <RESDiscipline xmlns="b5191903-e219-41cc-ab5a-e59ae8233be9" xsi:nil="true"/>
    <wpItemlocation xmlns="14bfd2bb-3d4a-4549-9197-f3410a8da64b">d8e3c1b15436470c898dca2cbaf0d77c;deaff62622654168a7668a3cbbc049a5;1834;</wpItemlocation>
    <lcf76f155ced4ddcb4097134ff3c332f xmlns="cd418e11-ea7b-4f55-bd27-38da88e8455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733D5EA-FDE8-4B45-8527-9DC8314577B4}">
  <ds:schemaRefs>
    <ds:schemaRef ds:uri="http://schemas.microsoft.com/sharepoint/v3/contenttype/forms"/>
  </ds:schemaRefs>
</ds:datastoreItem>
</file>

<file path=customXml/itemProps2.xml><?xml version="1.0" encoding="utf-8"?>
<ds:datastoreItem xmlns:ds="http://schemas.openxmlformats.org/officeDocument/2006/customXml" ds:itemID="{4A40AB0C-F3C0-47BA-8918-82920F11E6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5191903-e219-41cc-ab5a-e59ae8233be9"/>
    <ds:schemaRef ds:uri="6872e21e-f974-4ed6-a252-364afc4f9008"/>
    <ds:schemaRef ds:uri="14bfd2bb-3d4a-4549-9197-f3410a8da64b"/>
    <ds:schemaRef ds:uri="abbeec68-b05e-4e2e-88e5-2ac3e13fe809"/>
    <ds:schemaRef ds:uri="cd418e11-ea7b-4f55-bd27-38da88e845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CAFCB6-BE9C-471D-B69A-00DD2EB14521}">
  <ds:schemaRefs>
    <ds:schemaRef ds:uri="8e6152a8-b968-4717-a5f3-eddbcde7cd36"/>
    <ds:schemaRef ds:uri="b38a0c93-7ee8-44f6-9e05-da97aaf4683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5191903-e219-41cc-ab5a-e59ae8233be9"/>
    <ds:schemaRef ds:uri="cd418e11-ea7b-4f55-bd27-38da88e8455f"/>
    <ds:schemaRef ds:uri="6872e21e-f974-4ed6-a252-364afc4f9008"/>
    <ds:schemaRef ds:uri="abbeec68-b05e-4e2e-88e5-2ac3e13fe809"/>
    <ds:schemaRef ds:uri="http://schemas.microsoft.com/sharepoint/v3"/>
    <ds:schemaRef ds:uri="14bfd2bb-3d4a-4549-9197-f3410a8da64b"/>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18</Slides>
  <Notes>18</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Custom Design</vt:lpstr>
      <vt:lpstr>PowerPoint Presentation</vt:lpstr>
      <vt:lpstr>PowerPoint Presentation</vt:lpstr>
      <vt:lpstr>Why Here?</vt:lpstr>
      <vt:lpstr>Project Location</vt:lpstr>
      <vt:lpstr>PowerPoint Presentation</vt:lpstr>
      <vt:lpstr>Indicative Project Timeline </vt:lpstr>
      <vt:lpstr>Planning and Development Process</vt:lpstr>
      <vt:lpstr>Project Layout </vt:lpstr>
      <vt:lpstr>Barneys Reef Wind Farm – Access </vt:lpstr>
      <vt:lpstr>Barneys Reef Wind Farm – Noise</vt:lpstr>
      <vt:lpstr>Barneys Reef Wind Farm – Heritage</vt:lpstr>
      <vt:lpstr>Barneys Reef Wind Farm – Visual </vt:lpstr>
      <vt:lpstr>Barneys Reef Wind Farm – Biodiversity</vt:lpstr>
      <vt:lpstr>Shared Benefit Scheme</vt:lpstr>
      <vt:lpstr>Lookback – Community Engagement (2021)</vt:lpstr>
      <vt:lpstr>What We Have Heard So Far  </vt:lpstr>
      <vt:lpstr>Planned Community Information Sessions - 2022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Meek</dc:creator>
  <cp:revision>2</cp:revision>
  <cp:lastPrinted>2021-03-27T05:52:13Z</cp:lastPrinted>
  <dcterms:modified xsi:type="dcterms:W3CDTF">2024-07-30T00:08:26Z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0x010100D374AD321A584EA4A17CE05F3376715A0200881B29EED135544D8F865193757B1193</vt:lpwstr>
  </property>
  <property fmtid="{D5CDD505-2E9C-101B-9397-08002B2CF9AE}" pid="3" name="AuthorIds_UIVersion_17920">
    <vt:lpwstr>82</vt:lpwstr>
  </property>
  <property fmtid="{D5CDD505-2E9C-101B-9397-08002B2CF9AE}" pid="4" name="TaxKeyword">
    <vt:lpwstr/>
  </property>
  <property fmtid="{D5CDD505-2E9C-101B-9397-08002B2CF9AE}" pid="5" name="RESMarket">
    <vt:lpwstr>1;#Southern Europe ＆ Australia|5abd586a-cc72-4d2a-b7b3-5b26d9c53e79</vt:lpwstr>
  </property>
  <property fmtid="{D5CDD505-2E9C-101B-9397-08002B2CF9AE}" pid="6" name="RESDepartment">
    <vt:lpwstr/>
  </property>
  <property fmtid="{D5CDD505-2E9C-101B-9397-08002B2CF9AE}" pid="7" name="RESCountry">
    <vt:lpwstr>2;#Australia|f8f0129c-97e1-44ca-91a3-229dcdf688cc</vt:lpwstr>
  </property>
  <property fmtid="{D5CDD505-2E9C-101B-9397-08002B2CF9AE}" pid="8" name="RESClient">
    <vt:lpwstr/>
  </property>
  <property fmtid="{D5CDD505-2E9C-101B-9397-08002B2CF9AE}" pid="9" name="Source Organisation">
    <vt:lpwstr/>
  </property>
  <property fmtid="{D5CDD505-2E9C-101B-9397-08002B2CF9AE}" pid="10" name="RESProjectType">
    <vt:lpwstr>3;#Onshore Wind|a763bd1f-dd17-4ac8-817b-3e01a062e801</vt:lpwstr>
  </property>
  <property fmtid="{D5CDD505-2E9C-101B-9397-08002B2CF9AE}" pid="11" name="a7b62655042e40b2ae47f301aa143b10">
    <vt:lpwstr/>
  </property>
  <property fmtid="{D5CDD505-2E9C-101B-9397-08002B2CF9AE}" pid="12" name="RESCompany">
    <vt:lpwstr/>
  </property>
</Properties>
</file>